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0"/>
  </p:notesMasterIdLst>
  <p:sldIdLst>
    <p:sldId id="256" r:id="rId2"/>
    <p:sldId id="278" r:id="rId3"/>
    <p:sldId id="279" r:id="rId4"/>
    <p:sldId id="280" r:id="rId5"/>
    <p:sldId id="281" r:id="rId6"/>
    <p:sldId id="282" r:id="rId7"/>
    <p:sldId id="285" r:id="rId8"/>
    <p:sldId id="286" r:id="rId9"/>
    <p:sldId id="290" r:id="rId10"/>
    <p:sldId id="291" r:id="rId11"/>
    <p:sldId id="292" r:id="rId12"/>
    <p:sldId id="259" r:id="rId13"/>
    <p:sldId id="260" r:id="rId14"/>
    <p:sldId id="276" r:id="rId15"/>
    <p:sldId id="293" r:id="rId16"/>
    <p:sldId id="261" r:id="rId17"/>
    <p:sldId id="264" r:id="rId18"/>
    <p:sldId id="296" r:id="rId19"/>
    <p:sldId id="297" r:id="rId20"/>
    <p:sldId id="298" r:id="rId21"/>
    <p:sldId id="265" r:id="rId22"/>
    <p:sldId id="268" r:id="rId23"/>
    <p:sldId id="273" r:id="rId24"/>
    <p:sldId id="269" r:id="rId25"/>
    <p:sldId id="271" r:id="rId26"/>
    <p:sldId id="274" r:id="rId27"/>
    <p:sldId id="275" r:id="rId28"/>
    <p:sldId id="258" r:id="rId29"/>
  </p:sldIdLst>
  <p:sldSz cx="9144000" cy="6858000" type="screen4x3"/>
  <p:notesSz cx="6802438" cy="99345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29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nczebo\Desktop\&#218;J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rgbClr val="FFFF66"/>
        </a:solidFill>
        <a:ln>
          <a:solidFill>
            <a:srgbClr val="FFFF00"/>
          </a:solidFill>
        </a:ln>
        <a:effectLst>
          <a:outerShdw blurRad="50800" dist="50800" dir="5400000" algn="ctr" rotWithShape="0">
            <a:srgbClr val="FFFF66"/>
          </a:outerShdw>
        </a:effectLst>
      </c:spPr>
    </c:floor>
    <c:sideWall>
      <c:thickness val="0"/>
      <c:spPr>
        <a:solidFill>
          <a:schemeClr val="bg1">
            <a:lumMod val="8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>
        <c:manualLayout>
          <c:layoutTarget val="inner"/>
          <c:xMode val="edge"/>
          <c:yMode val="edge"/>
          <c:x val="0.14963223803401984"/>
          <c:y val="2.1742844046187589E-2"/>
          <c:w val="0.81267930191643079"/>
          <c:h val="0.76107056099615678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Munka2!$B$13</c:f>
              <c:strCache>
                <c:ptCount val="1"/>
                <c:pt idx="0">
                  <c:v>ivóvíz</c:v>
                </c:pt>
              </c:strCache>
            </c:strRef>
          </c:tx>
          <c:spPr>
            <a:solidFill>
              <a:srgbClr val="64A7C8"/>
            </a:solidFill>
            <a:effectLst>
              <a:outerShdw blurRad="50800" dist="50800" dir="5400000" algn="ctr" rotWithShape="0">
                <a:schemeClr val="tx2">
                  <a:lumMod val="40000"/>
                  <a:lumOff val="60000"/>
                </a:schemeClr>
              </a:outerShdw>
            </a:effectLst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Munka2!$B$14:$B$21</c:f>
              <c:numCache>
                <c:formatCode>0.00</c:formatCode>
                <c:ptCount val="8"/>
                <c:pt idx="0">
                  <c:v>0</c:v>
                </c:pt>
                <c:pt idx="1">
                  <c:v>28.325266214908034</c:v>
                </c:pt>
                <c:pt idx="2">
                  <c:v>99.986100493432488</c:v>
                </c:pt>
                <c:pt idx="3">
                  <c:v>61.515017450720144</c:v>
                </c:pt>
                <c:pt idx="4">
                  <c:v>63.483965014577258</c:v>
                </c:pt>
                <c:pt idx="5">
                  <c:v>43.646543330087631</c:v>
                </c:pt>
                <c:pt idx="6">
                  <c:v>78.513650151668358</c:v>
                </c:pt>
                <c:pt idx="7">
                  <c:v>88.243459690336351</c:v>
                </c:pt>
              </c:numCache>
            </c:numRef>
          </c:val>
        </c:ser>
        <c:ser>
          <c:idx val="1"/>
          <c:order val="1"/>
          <c:tx>
            <c:strRef>
              <c:f>Munka2!$C$13</c:f>
              <c:strCache>
                <c:ptCount val="1"/>
                <c:pt idx="0">
                  <c:v>ipari</c:v>
                </c:pt>
              </c:strCache>
            </c:strRef>
          </c:tx>
          <c:spPr>
            <a:solidFill>
              <a:srgbClr val="85CA3A"/>
            </a:solidFill>
            <a:effectLst>
              <a:outerShdw blurRad="50800" dist="50800" dir="5400000" algn="ctr" rotWithShape="0">
                <a:srgbClr val="92D050"/>
              </a:outerShdw>
            </a:effectLst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Munka2!$C$14:$C$21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0.85533107211325765</c:v>
                </c:pt>
                <c:pt idx="4">
                  <c:v>2.648202137998056</c:v>
                </c:pt>
                <c:pt idx="5">
                  <c:v>1.3510223953261928</c:v>
                </c:pt>
                <c:pt idx="6">
                  <c:v>13.195146612740141</c:v>
                </c:pt>
                <c:pt idx="7">
                  <c:v>1.217298451681794</c:v>
                </c:pt>
              </c:numCache>
            </c:numRef>
          </c:val>
        </c:ser>
        <c:ser>
          <c:idx val="2"/>
          <c:order val="2"/>
          <c:tx>
            <c:strRef>
              <c:f>Munka2!$D$13</c:f>
              <c:strCache>
                <c:ptCount val="1"/>
                <c:pt idx="0">
                  <c:v>energetikai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Munka2!$D$14:$D$21</c:f>
              <c:numCache>
                <c:formatCode>0.00</c:formatCode>
                <c:ptCount val="8"/>
                <c:pt idx="0">
                  <c:v>0</c:v>
                </c:pt>
                <c:pt idx="1">
                  <c:v>12.158760890609873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3"/>
          <c:order val="3"/>
          <c:tx>
            <c:strRef>
              <c:f>Munka2!$E$13</c:f>
              <c:strCache>
                <c:ptCount val="1"/>
                <c:pt idx="0">
                  <c:v>bányászati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Munka2!$E$14:$E$21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36.437595241606452</c:v>
                </c:pt>
                <c:pt idx="4">
                  <c:v>32.069970845481052</c:v>
                </c:pt>
                <c:pt idx="5">
                  <c:v>50.121713729308667</c:v>
                </c:pt>
                <c:pt idx="6">
                  <c:v>5.0556117290192118E-2</c:v>
                </c:pt>
                <c:pt idx="7">
                  <c:v>7.794981313400962</c:v>
                </c:pt>
              </c:numCache>
            </c:numRef>
          </c:val>
        </c:ser>
        <c:ser>
          <c:idx val="4"/>
          <c:order val="4"/>
          <c:tx>
            <c:strRef>
              <c:f>Munka2!$F$13</c:f>
              <c:strCache>
                <c:ptCount val="1"/>
                <c:pt idx="0">
                  <c:v>öntözés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Munka2!$F$14:$F$21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0.28511035737108587</c:v>
                </c:pt>
                <c:pt idx="4">
                  <c:v>0.63168124392614189</c:v>
                </c:pt>
                <c:pt idx="5">
                  <c:v>1.3145082765335931</c:v>
                </c:pt>
                <c:pt idx="6">
                  <c:v>0.10111223458038424</c:v>
                </c:pt>
                <c:pt idx="7">
                  <c:v>0.26695141484249868</c:v>
                </c:pt>
              </c:numCache>
            </c:numRef>
          </c:val>
        </c:ser>
        <c:ser>
          <c:idx val="5"/>
          <c:order val="5"/>
          <c:tx>
            <c:strRef>
              <c:f>Munka2!$G$13</c:f>
              <c:strCache>
                <c:ptCount val="1"/>
                <c:pt idx="0">
                  <c:v>mezőgazdasági egyéb</c:v>
                </c:pt>
              </c:strCache>
            </c:strRef>
          </c:tx>
          <c:spPr>
            <a:solidFill>
              <a:srgbClr val="AC8300"/>
            </a:solidFill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Munka2!$G$14:$G$21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1.3899506567516854E-2</c:v>
                </c:pt>
                <c:pt idx="3">
                  <c:v>0.69065526225237184</c:v>
                </c:pt>
                <c:pt idx="4">
                  <c:v>0.85034013605442182</c:v>
                </c:pt>
                <c:pt idx="5">
                  <c:v>0.87633885102239539</c:v>
                </c:pt>
                <c:pt idx="6">
                  <c:v>0.85945399393326583</c:v>
                </c:pt>
                <c:pt idx="7">
                  <c:v>1.7405232247730913</c:v>
                </c:pt>
              </c:numCache>
            </c:numRef>
          </c:val>
        </c:ser>
        <c:ser>
          <c:idx val="6"/>
          <c:order val="6"/>
          <c:tx>
            <c:strRef>
              <c:f>Munka2!$H$13</c:f>
              <c:strCache>
                <c:ptCount val="1"/>
                <c:pt idx="0">
                  <c:v>fürdő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Munka2!$H$14:$H$21</c:f>
              <c:numCache>
                <c:formatCode>0.00</c:formatCode>
                <c:ptCount val="8"/>
                <c:pt idx="0">
                  <c:v>100</c:v>
                </c:pt>
                <c:pt idx="1">
                  <c:v>58.373668925459818</c:v>
                </c:pt>
                <c:pt idx="2">
                  <c:v>0</c:v>
                </c:pt>
                <c:pt idx="3">
                  <c:v>0.13518163496042865</c:v>
                </c:pt>
                <c:pt idx="4">
                  <c:v>0.1457725947521866</c:v>
                </c:pt>
                <c:pt idx="5">
                  <c:v>1.375365141187926</c:v>
                </c:pt>
                <c:pt idx="6">
                  <c:v>2.9322548028311428</c:v>
                </c:pt>
                <c:pt idx="7">
                  <c:v>0.6833956219967966</c:v>
                </c:pt>
              </c:numCache>
            </c:numRef>
          </c:val>
        </c:ser>
        <c:ser>
          <c:idx val="7"/>
          <c:order val="7"/>
          <c:tx>
            <c:strRef>
              <c:f>Munka2!$I$13</c:f>
              <c:strCache>
                <c:ptCount val="1"/>
                <c:pt idx="0">
                  <c:v>egyéb termelés</c:v>
                </c:pt>
              </c:strCache>
            </c:strRef>
          </c:tx>
          <c:spPr>
            <a:solidFill>
              <a:srgbClr val="7A0000"/>
            </a:solidFill>
            <a:effectLst>
              <a:outerShdw blurRad="50800" dist="50800" dir="5400000" algn="ctr" rotWithShape="0">
                <a:srgbClr val="C00000"/>
              </a:outerShdw>
            </a:effectLst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Munka2!$I$14:$I$21</c:f>
              <c:numCache>
                <c:formatCode>0.00</c:formatCode>
                <c:ptCount val="8"/>
                <c:pt idx="0">
                  <c:v>0</c:v>
                </c:pt>
                <c:pt idx="1">
                  <c:v>1.1423039690222652</c:v>
                </c:pt>
                <c:pt idx="2">
                  <c:v>0</c:v>
                </c:pt>
                <c:pt idx="3">
                  <c:v>8.1108980976257183E-2</c:v>
                </c:pt>
                <c:pt idx="4">
                  <c:v>0.17006802721088435</c:v>
                </c:pt>
                <c:pt idx="5">
                  <c:v>1.3145082765335931</c:v>
                </c:pt>
                <c:pt idx="6">
                  <c:v>4.3478260869565215</c:v>
                </c:pt>
                <c:pt idx="7">
                  <c:v>5.3390282968499729E-2</c:v>
                </c:pt>
              </c:numCache>
            </c:numRef>
          </c:val>
        </c:ser>
        <c:ser>
          <c:idx val="8"/>
          <c:order val="8"/>
          <c:tx>
            <c:strRef>
              <c:f>Munka2!$J$13</c:f>
              <c:strCache>
                <c:ptCount val="1"/>
                <c:pt idx="0">
                  <c:v>visszatáplálás</c:v>
                </c:pt>
              </c:strCache>
            </c:strRef>
          </c:tx>
          <c:spPr>
            <a:solidFill>
              <a:srgbClr val="FF6969"/>
            </a:solidFill>
          </c:spPr>
          <c:invertIfNegative val="0"/>
          <c:cat>
            <c:strRef>
              <c:f>Munka2!$A$14:$A$21</c:f>
              <c:strCache>
                <c:ptCount val="8"/>
                <c:pt idx="0">
                  <c:v>porózus termál</c:v>
                </c:pt>
                <c:pt idx="1">
                  <c:v>termálkarszt</c:v>
                </c:pt>
                <c:pt idx="2">
                  <c:v>karszt</c:v>
                </c:pt>
                <c:pt idx="3">
                  <c:v>porózus</c:v>
                </c:pt>
                <c:pt idx="4">
                  <c:v>hegyvidéki</c:v>
                </c:pt>
                <c:pt idx="5">
                  <c:v>sekély porózus</c:v>
                </c:pt>
                <c:pt idx="6">
                  <c:v>sekély hegyvidéki</c:v>
                </c:pt>
                <c:pt idx="7">
                  <c:v>parti szűrés ( felszíni)</c:v>
                </c:pt>
              </c:strCache>
            </c:strRef>
          </c:cat>
          <c:val>
            <c:numRef>
              <c:f>Munka2!$J$14:$J$21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022272"/>
        <c:axId val="48023808"/>
        <c:axId val="0"/>
      </c:bar3DChart>
      <c:catAx>
        <c:axId val="480222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8023808"/>
        <c:crosses val="autoZero"/>
        <c:auto val="1"/>
        <c:lblAlgn val="ctr"/>
        <c:lblOffset val="100"/>
        <c:noMultiLvlLbl val="0"/>
      </c:catAx>
      <c:valAx>
        <c:axId val="48023808"/>
        <c:scaling>
          <c:orientation val="minMax"/>
          <c:min val="0"/>
        </c:scaling>
        <c:delete val="0"/>
        <c:axPos val="b"/>
        <c:majorGridlines/>
        <c:numFmt formatCode="General\ \%" sourceLinked="0"/>
        <c:majorTickMark val="out"/>
        <c:minorTickMark val="none"/>
        <c:tickLblPos val="nextTo"/>
        <c:crossAx val="48022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5126130067074946E-2"/>
          <c:y val="0.85129160835093631"/>
          <c:w val="0.83770868310882629"/>
          <c:h val="0.12553806274949708"/>
        </c:manualLayout>
      </c:layout>
      <c:overlay val="0"/>
      <c:txPr>
        <a:bodyPr/>
        <a:lstStyle/>
        <a:p>
          <a:pPr>
            <a:defRPr sz="1000" baseline="0"/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3CB53-D636-43D7-A67B-7B1A81DC8BD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F6ADA3-7C80-4F28-B54D-A96BD4576340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720B3CE3-E616-451A-917F-6319F974427C}" type="parTrans" cxnId="{38A4FF6B-CE53-44FE-B079-B89017D2A0A5}">
      <dgm:prSet/>
      <dgm:spPr/>
      <dgm:t>
        <a:bodyPr/>
        <a:lstStyle/>
        <a:p>
          <a:endParaRPr lang="hu-HU"/>
        </a:p>
      </dgm:t>
    </dgm:pt>
    <dgm:pt modelId="{72BE5121-108B-4AF3-B8FF-6526EC086F92}" type="sibTrans" cxnId="{38A4FF6B-CE53-44FE-B079-B89017D2A0A5}">
      <dgm:prSet/>
      <dgm:spPr/>
      <dgm:t>
        <a:bodyPr/>
        <a:lstStyle/>
        <a:p>
          <a:endParaRPr lang="hu-HU"/>
        </a:p>
      </dgm:t>
    </dgm:pt>
    <dgm:pt modelId="{7C702CBD-4D4D-4E70-8E6E-A39B8642AE97}">
      <dgm:prSet phldrT="[Szöveg]"/>
      <dgm:spPr/>
      <dgm:t>
        <a:bodyPr/>
        <a:lstStyle/>
        <a:p>
          <a:r>
            <a:rPr lang="hu-HU" dirty="0" smtClean="0"/>
            <a:t>vízszint süllyedés</a:t>
          </a:r>
          <a:endParaRPr lang="hu-HU" dirty="0"/>
        </a:p>
      </dgm:t>
    </dgm:pt>
    <dgm:pt modelId="{DB0F76B0-A645-4C8E-ADE6-631BFB3F7ADA}" type="parTrans" cxnId="{814D8133-E6B2-44D6-A162-CBD3499851A9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4CF9409A-7CC0-4394-B384-37B463A901F2}" type="sibTrans" cxnId="{814D8133-E6B2-44D6-A162-CBD3499851A9}">
      <dgm:prSet/>
      <dgm:spPr>
        <a:solidFill>
          <a:schemeClr val="tx2"/>
        </a:solidFill>
        <a:ln>
          <a:solidFill>
            <a:srgbClr val="0070C0"/>
          </a:solidFill>
        </a:ln>
      </dgm:spPr>
      <dgm:t>
        <a:bodyPr/>
        <a:lstStyle/>
        <a:p>
          <a:endParaRPr lang="hu-HU"/>
        </a:p>
      </dgm:t>
    </dgm:pt>
    <dgm:pt modelId="{06D001F7-4681-48E9-9023-DC923E3FFB38}">
      <dgm:prSet phldrT="[Szöveg]"/>
      <dgm:spPr/>
      <dgm:t>
        <a:bodyPr/>
        <a:lstStyle/>
        <a:p>
          <a:r>
            <a:rPr lang="hu-HU" dirty="0" smtClean="0"/>
            <a:t>vizes élőhelyek degradációja</a:t>
          </a:r>
          <a:endParaRPr lang="hu-HU" dirty="0"/>
        </a:p>
      </dgm:t>
    </dgm:pt>
    <dgm:pt modelId="{81DEE4DE-9CBA-4691-A746-798F80921210}" type="parTrans" cxnId="{EBECADCF-93EA-4752-9268-EE91FC48510F}">
      <dgm:prSet/>
      <dgm:spPr/>
      <dgm:t>
        <a:bodyPr/>
        <a:lstStyle/>
        <a:p>
          <a:endParaRPr lang="hu-HU"/>
        </a:p>
      </dgm:t>
    </dgm:pt>
    <dgm:pt modelId="{E8B5957B-D12A-4956-ACFB-FC980D6DB907}" type="sibTrans" cxnId="{EBECADCF-93EA-4752-9268-EE91FC48510F}">
      <dgm:prSet/>
      <dgm:spPr/>
      <dgm:t>
        <a:bodyPr/>
        <a:lstStyle/>
        <a:p>
          <a:endParaRPr lang="hu-HU"/>
        </a:p>
      </dgm:t>
    </dgm:pt>
    <dgm:pt modelId="{90EEB0BF-1228-4C37-8806-1222678EE1B2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dirty="0" smtClean="0"/>
            <a:t> </a:t>
          </a:r>
          <a:endParaRPr lang="hu-HU" dirty="0"/>
        </a:p>
      </dgm:t>
    </dgm:pt>
    <dgm:pt modelId="{61D5C368-DE32-4C4C-B45A-E54FF94C3A29}" type="parTrans" cxnId="{CEB4A47B-7754-4D9C-A943-D87845CB07E0}">
      <dgm:prSet/>
      <dgm:spPr/>
      <dgm:t>
        <a:bodyPr/>
        <a:lstStyle/>
        <a:p>
          <a:endParaRPr lang="hu-HU"/>
        </a:p>
      </dgm:t>
    </dgm:pt>
    <dgm:pt modelId="{A5354F38-A4C7-4EA1-BC70-12F381EE6CFA}" type="sibTrans" cxnId="{CEB4A47B-7754-4D9C-A943-D87845CB07E0}">
      <dgm:prSet/>
      <dgm:spPr/>
      <dgm:t>
        <a:bodyPr/>
        <a:lstStyle/>
        <a:p>
          <a:endParaRPr lang="hu-HU"/>
        </a:p>
      </dgm:t>
    </dgm:pt>
    <dgm:pt modelId="{4F9A1B12-77CD-4ECF-8512-4ECDF84E08C2}">
      <dgm:prSet phldrT="[Szöveg]"/>
      <dgm:spPr/>
      <dgm:t>
        <a:bodyPr/>
        <a:lstStyle/>
        <a:p>
          <a:r>
            <a:rPr lang="hu-HU" dirty="0" smtClean="0"/>
            <a:t>diffúz szennyeződések</a:t>
          </a:r>
        </a:p>
        <a:p>
          <a:r>
            <a:rPr lang="hu-HU" dirty="0" smtClean="0"/>
            <a:t> </a:t>
          </a:r>
          <a:endParaRPr lang="hu-HU" dirty="0"/>
        </a:p>
      </dgm:t>
    </dgm:pt>
    <dgm:pt modelId="{D0CE4C71-C846-4DE7-946F-D1B0AC405BA8}" type="par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1C126342-E9B2-4BDA-9BD0-7C7E5FCE63EF}" type="sib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35DEA5A6-A6F3-40B6-92EE-D39C5AB7B7EA}">
      <dgm:prSet phldrT="[Szöveg]"/>
      <dgm:spPr/>
      <dgm:t>
        <a:bodyPr/>
        <a:lstStyle/>
        <a:p>
          <a:r>
            <a:rPr lang="hu-HU" dirty="0" smtClean="0"/>
            <a:t>felszín alatti víz szennyeződése</a:t>
          </a:r>
          <a:endParaRPr lang="hu-HU" dirty="0"/>
        </a:p>
      </dgm:t>
    </dgm:pt>
    <dgm:pt modelId="{5AC154CA-A7F2-4DC3-82D3-406B4281402A}" type="parTrans" cxnId="{C9D49B92-2B14-464B-8685-4C47042A35EC}">
      <dgm:prSet/>
      <dgm:spPr/>
      <dgm:t>
        <a:bodyPr/>
        <a:lstStyle/>
        <a:p>
          <a:endParaRPr lang="hu-HU"/>
        </a:p>
      </dgm:t>
    </dgm:pt>
    <dgm:pt modelId="{ADA52A2A-4D0B-43B2-8514-36F186BD2956}" type="sibTrans" cxnId="{C9D49B92-2B14-464B-8685-4C47042A35EC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C7A7D480-305B-46BB-8EBB-A5A45F1E8C23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vízbázisok szennyeződése</a:t>
          </a:r>
          <a:endParaRPr lang="hu-HU" dirty="0">
            <a:solidFill>
              <a:schemeClr val="tx1"/>
            </a:solidFill>
          </a:endParaRPr>
        </a:p>
      </dgm:t>
    </dgm:pt>
    <dgm:pt modelId="{6DB34323-FC8E-4484-8F95-912F7187430C}" type="sibTrans" cxnId="{0F971E2D-14B0-462B-92B3-D5A9739A08AA}">
      <dgm:prSet/>
      <dgm:spPr/>
      <dgm:t>
        <a:bodyPr/>
        <a:lstStyle/>
        <a:p>
          <a:endParaRPr lang="hu-HU"/>
        </a:p>
      </dgm:t>
    </dgm:pt>
    <dgm:pt modelId="{CD0FB0F9-F9D9-40AB-8A19-FB20499599A5}" type="parTrans" cxnId="{0F971E2D-14B0-462B-92B3-D5A9739A08AA}">
      <dgm:prSet/>
      <dgm:spPr/>
      <dgm:t>
        <a:bodyPr/>
        <a:lstStyle/>
        <a:p>
          <a:endParaRPr lang="hu-HU"/>
        </a:p>
      </dgm:t>
    </dgm:pt>
    <dgm:pt modelId="{59D75581-2A8E-4D47-B441-81836B94B8DE}" type="pres">
      <dgm:prSet presAssocID="{8A53CB53-D636-43D7-A67B-7B1A81DC8B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BC5011B-0B27-4B33-80EA-119E3DEA855E}" type="pres">
      <dgm:prSet presAssocID="{95F6ADA3-7C80-4F28-B54D-A96BD4576340}" presName="vertFlow" presStyleCnt="0"/>
      <dgm:spPr/>
    </dgm:pt>
    <dgm:pt modelId="{88C8E73C-5132-411F-B803-3495240E82A4}" type="pres">
      <dgm:prSet presAssocID="{95F6ADA3-7C80-4F28-B54D-A96BD4576340}" presName="header" presStyleLbl="node1" presStyleIdx="0" presStyleCnt="2"/>
      <dgm:spPr/>
      <dgm:t>
        <a:bodyPr/>
        <a:lstStyle/>
        <a:p>
          <a:endParaRPr lang="hu-HU"/>
        </a:p>
      </dgm:t>
    </dgm:pt>
    <dgm:pt modelId="{060D8896-89FE-418E-8B5D-A8B3D51AC626}" type="pres">
      <dgm:prSet presAssocID="{DB0F76B0-A645-4C8E-ADE6-631BFB3F7ADA}" presName="parTrans" presStyleLbl="sibTrans2D1" presStyleIdx="0" presStyleCnt="5"/>
      <dgm:spPr/>
      <dgm:t>
        <a:bodyPr/>
        <a:lstStyle/>
        <a:p>
          <a:endParaRPr lang="hu-HU"/>
        </a:p>
      </dgm:t>
    </dgm:pt>
    <dgm:pt modelId="{2424B4C0-D6AD-4F76-86BA-67BD62177755}" type="pres">
      <dgm:prSet presAssocID="{7C702CBD-4D4D-4E70-8E6E-A39B8642AE97}" presName="child" presStyleLbl="alignAccFollow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F717B7-0DA6-4369-937A-C135CE8393AB}" type="pres">
      <dgm:prSet presAssocID="{4CF9409A-7CC0-4394-B384-37B463A901F2}" presName="sibTrans" presStyleLbl="sibTrans2D1" presStyleIdx="1" presStyleCnt="5"/>
      <dgm:spPr/>
      <dgm:t>
        <a:bodyPr/>
        <a:lstStyle/>
        <a:p>
          <a:endParaRPr lang="hu-HU"/>
        </a:p>
      </dgm:t>
    </dgm:pt>
    <dgm:pt modelId="{314EF632-EA18-4C92-A2EA-0E785BAF51AC}" type="pres">
      <dgm:prSet presAssocID="{06D001F7-4681-48E9-9023-DC923E3FFB38}" presName="child" presStyleLbl="alignAccFollow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DFB5710-B4AD-4FF5-B2B1-A667194ED568}" type="pres">
      <dgm:prSet presAssocID="{95F6ADA3-7C80-4F28-B54D-A96BD4576340}" presName="hSp" presStyleCnt="0"/>
      <dgm:spPr/>
    </dgm:pt>
    <dgm:pt modelId="{F82CBE81-D985-456D-8643-A6227C8C6020}" type="pres">
      <dgm:prSet presAssocID="{90EEB0BF-1228-4C37-8806-1222678EE1B2}" presName="vertFlow" presStyleCnt="0"/>
      <dgm:spPr/>
    </dgm:pt>
    <dgm:pt modelId="{F924E747-88B6-4C53-990F-F80AF856F968}" type="pres">
      <dgm:prSet presAssocID="{90EEB0BF-1228-4C37-8806-1222678EE1B2}" presName="header" presStyleLbl="node1" presStyleIdx="1" presStyleCnt="2"/>
      <dgm:spPr/>
      <dgm:t>
        <a:bodyPr/>
        <a:lstStyle/>
        <a:p>
          <a:endParaRPr lang="hu-HU"/>
        </a:p>
      </dgm:t>
    </dgm:pt>
    <dgm:pt modelId="{9F6C2D64-421B-4CBF-A973-D6BEE13E5F8D}" type="pres">
      <dgm:prSet presAssocID="{D0CE4C71-C846-4DE7-946F-D1B0AC405BA8}" presName="parTrans" presStyleLbl="sibTrans2D1" presStyleIdx="2" presStyleCnt="5"/>
      <dgm:spPr/>
      <dgm:t>
        <a:bodyPr/>
        <a:lstStyle/>
        <a:p>
          <a:endParaRPr lang="hu-HU"/>
        </a:p>
      </dgm:t>
    </dgm:pt>
    <dgm:pt modelId="{0AE18C3A-8FC5-4298-9EBF-20B99FF84A84}" type="pres">
      <dgm:prSet presAssocID="{4F9A1B12-77CD-4ECF-8512-4ECDF84E08C2}" presName="child" presStyleLbl="alignAccFollow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15CEC2-978F-41F1-AE5B-9D0AD441497E}" type="pres">
      <dgm:prSet presAssocID="{1C126342-E9B2-4BDA-9BD0-7C7E5FCE63EF}" presName="sibTrans" presStyleLbl="sibTrans2D1" presStyleIdx="3" presStyleCnt="5"/>
      <dgm:spPr/>
      <dgm:t>
        <a:bodyPr/>
        <a:lstStyle/>
        <a:p>
          <a:endParaRPr lang="hu-HU"/>
        </a:p>
      </dgm:t>
    </dgm:pt>
    <dgm:pt modelId="{165F48E3-9702-4AD8-9E3D-6B83CC418E6F}" type="pres">
      <dgm:prSet presAssocID="{35DEA5A6-A6F3-40B6-92EE-D39C5AB7B7EA}" presName="child" presStyleLbl="alignAccFollow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C9AC7E5-CB9A-4903-8A5B-FF78D2315BD5}" type="pres">
      <dgm:prSet presAssocID="{ADA52A2A-4D0B-43B2-8514-36F186BD2956}" presName="sibTrans" presStyleLbl="sibTrans2D1" presStyleIdx="4" presStyleCnt="5"/>
      <dgm:spPr/>
      <dgm:t>
        <a:bodyPr/>
        <a:lstStyle/>
        <a:p>
          <a:endParaRPr lang="hu-HU"/>
        </a:p>
      </dgm:t>
    </dgm:pt>
    <dgm:pt modelId="{D0129852-D9BD-4862-B38F-C14E2F9ACEAA}" type="pres">
      <dgm:prSet presAssocID="{C7A7D480-305B-46BB-8EBB-A5A45F1E8C23}" presName="child" presStyleLbl="alignAccFollow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376B2F1-0FF6-435B-B842-DDA554746E76}" srcId="{90EEB0BF-1228-4C37-8806-1222678EE1B2}" destId="{4F9A1B12-77CD-4ECF-8512-4ECDF84E08C2}" srcOrd="0" destOrd="0" parTransId="{D0CE4C71-C846-4DE7-946F-D1B0AC405BA8}" sibTransId="{1C126342-E9B2-4BDA-9BD0-7C7E5FCE63EF}"/>
    <dgm:cxn modelId="{EBECADCF-93EA-4752-9268-EE91FC48510F}" srcId="{95F6ADA3-7C80-4F28-B54D-A96BD4576340}" destId="{06D001F7-4681-48E9-9023-DC923E3FFB38}" srcOrd="1" destOrd="0" parTransId="{81DEE4DE-9CBA-4691-A746-798F80921210}" sibTransId="{E8B5957B-D12A-4956-ACFB-FC980D6DB907}"/>
    <dgm:cxn modelId="{D74AA6D1-7991-479B-9DCB-C6DBF86362DC}" type="presOf" srcId="{8A53CB53-D636-43D7-A67B-7B1A81DC8BD3}" destId="{59D75581-2A8E-4D47-B441-81836B94B8DE}" srcOrd="0" destOrd="0" presId="urn:microsoft.com/office/officeart/2005/8/layout/lProcess1"/>
    <dgm:cxn modelId="{DF09FDEF-9158-4DBE-9E92-740653566F1C}" type="presOf" srcId="{7C702CBD-4D4D-4E70-8E6E-A39B8642AE97}" destId="{2424B4C0-D6AD-4F76-86BA-67BD62177755}" srcOrd="0" destOrd="0" presId="urn:microsoft.com/office/officeart/2005/8/layout/lProcess1"/>
    <dgm:cxn modelId="{799C40B3-3431-462A-B259-69688CF64A49}" type="presOf" srcId="{ADA52A2A-4D0B-43B2-8514-36F186BD2956}" destId="{FC9AC7E5-CB9A-4903-8A5B-FF78D2315BD5}" srcOrd="0" destOrd="0" presId="urn:microsoft.com/office/officeart/2005/8/layout/lProcess1"/>
    <dgm:cxn modelId="{0407622B-C717-45BC-97EE-B5E2798404D6}" type="presOf" srcId="{35DEA5A6-A6F3-40B6-92EE-D39C5AB7B7EA}" destId="{165F48E3-9702-4AD8-9E3D-6B83CC418E6F}" srcOrd="0" destOrd="0" presId="urn:microsoft.com/office/officeart/2005/8/layout/lProcess1"/>
    <dgm:cxn modelId="{814D8133-E6B2-44D6-A162-CBD3499851A9}" srcId="{95F6ADA3-7C80-4F28-B54D-A96BD4576340}" destId="{7C702CBD-4D4D-4E70-8E6E-A39B8642AE97}" srcOrd="0" destOrd="0" parTransId="{DB0F76B0-A645-4C8E-ADE6-631BFB3F7ADA}" sibTransId="{4CF9409A-7CC0-4394-B384-37B463A901F2}"/>
    <dgm:cxn modelId="{E1050605-C5D8-4650-92D0-B8613D848C5A}" type="presOf" srcId="{06D001F7-4681-48E9-9023-DC923E3FFB38}" destId="{314EF632-EA18-4C92-A2EA-0E785BAF51AC}" srcOrd="0" destOrd="0" presId="urn:microsoft.com/office/officeart/2005/8/layout/lProcess1"/>
    <dgm:cxn modelId="{1D7C53DF-A640-4C99-9A91-FCD2F2741FEC}" type="presOf" srcId="{C7A7D480-305B-46BB-8EBB-A5A45F1E8C23}" destId="{D0129852-D9BD-4862-B38F-C14E2F9ACEAA}" srcOrd="0" destOrd="0" presId="urn:microsoft.com/office/officeart/2005/8/layout/lProcess1"/>
    <dgm:cxn modelId="{5C9CAB2C-2B6B-477A-A7C7-1F6BD5BDD71E}" type="presOf" srcId="{95F6ADA3-7C80-4F28-B54D-A96BD4576340}" destId="{88C8E73C-5132-411F-B803-3495240E82A4}" srcOrd="0" destOrd="0" presId="urn:microsoft.com/office/officeart/2005/8/layout/lProcess1"/>
    <dgm:cxn modelId="{38A4FF6B-CE53-44FE-B079-B89017D2A0A5}" srcId="{8A53CB53-D636-43D7-A67B-7B1A81DC8BD3}" destId="{95F6ADA3-7C80-4F28-B54D-A96BD4576340}" srcOrd="0" destOrd="0" parTransId="{720B3CE3-E616-451A-917F-6319F974427C}" sibTransId="{72BE5121-108B-4AF3-B8FF-6526EC086F92}"/>
    <dgm:cxn modelId="{A4C5EE21-7855-4532-B110-D37FE13F3D49}" type="presOf" srcId="{4CF9409A-7CC0-4394-B384-37B463A901F2}" destId="{9DF717B7-0DA6-4369-937A-C135CE8393AB}" srcOrd="0" destOrd="0" presId="urn:microsoft.com/office/officeart/2005/8/layout/lProcess1"/>
    <dgm:cxn modelId="{C9D49B92-2B14-464B-8685-4C47042A35EC}" srcId="{90EEB0BF-1228-4C37-8806-1222678EE1B2}" destId="{35DEA5A6-A6F3-40B6-92EE-D39C5AB7B7EA}" srcOrd="1" destOrd="0" parTransId="{5AC154CA-A7F2-4DC3-82D3-406B4281402A}" sibTransId="{ADA52A2A-4D0B-43B2-8514-36F186BD2956}"/>
    <dgm:cxn modelId="{5FEF99AF-F8BC-4548-A54F-996945048EEA}" type="presOf" srcId="{1C126342-E9B2-4BDA-9BD0-7C7E5FCE63EF}" destId="{7315CEC2-978F-41F1-AE5B-9D0AD441497E}" srcOrd="0" destOrd="0" presId="urn:microsoft.com/office/officeart/2005/8/layout/lProcess1"/>
    <dgm:cxn modelId="{C1F90597-7B3A-47A8-A17C-D1CBA4DD9C12}" type="presOf" srcId="{4F9A1B12-77CD-4ECF-8512-4ECDF84E08C2}" destId="{0AE18C3A-8FC5-4298-9EBF-20B99FF84A84}" srcOrd="0" destOrd="0" presId="urn:microsoft.com/office/officeart/2005/8/layout/lProcess1"/>
    <dgm:cxn modelId="{34B194C9-9255-4AF7-9E8A-C13317A52D55}" type="presOf" srcId="{D0CE4C71-C846-4DE7-946F-D1B0AC405BA8}" destId="{9F6C2D64-421B-4CBF-A973-D6BEE13E5F8D}" srcOrd="0" destOrd="0" presId="urn:microsoft.com/office/officeart/2005/8/layout/lProcess1"/>
    <dgm:cxn modelId="{CEB4A47B-7754-4D9C-A943-D87845CB07E0}" srcId="{8A53CB53-D636-43D7-A67B-7B1A81DC8BD3}" destId="{90EEB0BF-1228-4C37-8806-1222678EE1B2}" srcOrd="1" destOrd="0" parTransId="{61D5C368-DE32-4C4C-B45A-E54FF94C3A29}" sibTransId="{A5354F38-A4C7-4EA1-BC70-12F381EE6CFA}"/>
    <dgm:cxn modelId="{E2569AD7-2EAB-4D51-A66B-B961DA5A9D1C}" type="presOf" srcId="{90EEB0BF-1228-4C37-8806-1222678EE1B2}" destId="{F924E747-88B6-4C53-990F-F80AF856F968}" srcOrd="0" destOrd="0" presId="urn:microsoft.com/office/officeart/2005/8/layout/lProcess1"/>
    <dgm:cxn modelId="{3483B727-B558-4FC7-933D-920140867EC2}" type="presOf" srcId="{DB0F76B0-A645-4C8E-ADE6-631BFB3F7ADA}" destId="{060D8896-89FE-418E-8B5D-A8B3D51AC626}" srcOrd="0" destOrd="0" presId="urn:microsoft.com/office/officeart/2005/8/layout/lProcess1"/>
    <dgm:cxn modelId="{0F971E2D-14B0-462B-92B3-D5A9739A08AA}" srcId="{90EEB0BF-1228-4C37-8806-1222678EE1B2}" destId="{C7A7D480-305B-46BB-8EBB-A5A45F1E8C23}" srcOrd="2" destOrd="0" parTransId="{CD0FB0F9-F9D9-40AB-8A19-FB20499599A5}" sibTransId="{6DB34323-FC8E-4484-8F95-912F7187430C}"/>
    <dgm:cxn modelId="{146FC45E-187F-4107-95F0-EF3D085FC96D}" type="presParOf" srcId="{59D75581-2A8E-4D47-B441-81836B94B8DE}" destId="{CBC5011B-0B27-4B33-80EA-119E3DEA855E}" srcOrd="0" destOrd="0" presId="urn:microsoft.com/office/officeart/2005/8/layout/lProcess1"/>
    <dgm:cxn modelId="{7032BBF4-1BB6-4F4C-9D31-CABA836EAA3B}" type="presParOf" srcId="{CBC5011B-0B27-4B33-80EA-119E3DEA855E}" destId="{88C8E73C-5132-411F-B803-3495240E82A4}" srcOrd="0" destOrd="0" presId="urn:microsoft.com/office/officeart/2005/8/layout/lProcess1"/>
    <dgm:cxn modelId="{2BA2A6C0-1C04-4831-9F84-E9068830A698}" type="presParOf" srcId="{CBC5011B-0B27-4B33-80EA-119E3DEA855E}" destId="{060D8896-89FE-418E-8B5D-A8B3D51AC626}" srcOrd="1" destOrd="0" presId="urn:microsoft.com/office/officeart/2005/8/layout/lProcess1"/>
    <dgm:cxn modelId="{81A5B9CD-D1F5-4696-8820-CDDEC79594B1}" type="presParOf" srcId="{CBC5011B-0B27-4B33-80EA-119E3DEA855E}" destId="{2424B4C0-D6AD-4F76-86BA-67BD62177755}" srcOrd="2" destOrd="0" presId="urn:microsoft.com/office/officeart/2005/8/layout/lProcess1"/>
    <dgm:cxn modelId="{762D57DC-EAD0-47B3-91C0-FBEE980AAD04}" type="presParOf" srcId="{CBC5011B-0B27-4B33-80EA-119E3DEA855E}" destId="{9DF717B7-0DA6-4369-937A-C135CE8393AB}" srcOrd="3" destOrd="0" presId="urn:microsoft.com/office/officeart/2005/8/layout/lProcess1"/>
    <dgm:cxn modelId="{23913DAA-0A9D-4EDA-8592-FA652BDFADBC}" type="presParOf" srcId="{CBC5011B-0B27-4B33-80EA-119E3DEA855E}" destId="{314EF632-EA18-4C92-A2EA-0E785BAF51AC}" srcOrd="4" destOrd="0" presId="urn:microsoft.com/office/officeart/2005/8/layout/lProcess1"/>
    <dgm:cxn modelId="{5D652B68-AA4C-4F4B-951A-9E0EFB513625}" type="presParOf" srcId="{59D75581-2A8E-4D47-B441-81836B94B8DE}" destId="{DDFB5710-B4AD-4FF5-B2B1-A667194ED568}" srcOrd="1" destOrd="0" presId="urn:microsoft.com/office/officeart/2005/8/layout/lProcess1"/>
    <dgm:cxn modelId="{268DD7D9-1229-46A0-8B8B-CCEE434C86C0}" type="presParOf" srcId="{59D75581-2A8E-4D47-B441-81836B94B8DE}" destId="{F82CBE81-D985-456D-8643-A6227C8C6020}" srcOrd="2" destOrd="0" presId="urn:microsoft.com/office/officeart/2005/8/layout/lProcess1"/>
    <dgm:cxn modelId="{0E47A87E-B796-4869-B869-470F9CB3504A}" type="presParOf" srcId="{F82CBE81-D985-456D-8643-A6227C8C6020}" destId="{F924E747-88B6-4C53-990F-F80AF856F968}" srcOrd="0" destOrd="0" presId="urn:microsoft.com/office/officeart/2005/8/layout/lProcess1"/>
    <dgm:cxn modelId="{172B1F8F-2143-4C87-AE92-F4414B583469}" type="presParOf" srcId="{F82CBE81-D985-456D-8643-A6227C8C6020}" destId="{9F6C2D64-421B-4CBF-A973-D6BEE13E5F8D}" srcOrd="1" destOrd="0" presId="urn:microsoft.com/office/officeart/2005/8/layout/lProcess1"/>
    <dgm:cxn modelId="{2C54A823-3F4F-476A-9B5B-9C4C57C2EA9C}" type="presParOf" srcId="{F82CBE81-D985-456D-8643-A6227C8C6020}" destId="{0AE18C3A-8FC5-4298-9EBF-20B99FF84A84}" srcOrd="2" destOrd="0" presId="urn:microsoft.com/office/officeart/2005/8/layout/lProcess1"/>
    <dgm:cxn modelId="{458AF451-82EF-479A-B3DA-7BC9E3DF3087}" type="presParOf" srcId="{F82CBE81-D985-456D-8643-A6227C8C6020}" destId="{7315CEC2-978F-41F1-AE5B-9D0AD441497E}" srcOrd="3" destOrd="0" presId="urn:microsoft.com/office/officeart/2005/8/layout/lProcess1"/>
    <dgm:cxn modelId="{906D86B5-96D5-468B-94D0-AE5E7619CD65}" type="presParOf" srcId="{F82CBE81-D985-456D-8643-A6227C8C6020}" destId="{165F48E3-9702-4AD8-9E3D-6B83CC418E6F}" srcOrd="4" destOrd="0" presId="urn:microsoft.com/office/officeart/2005/8/layout/lProcess1"/>
    <dgm:cxn modelId="{EAAB9BCE-E2A3-4EC3-9447-0E2757920B09}" type="presParOf" srcId="{F82CBE81-D985-456D-8643-A6227C8C6020}" destId="{FC9AC7E5-CB9A-4903-8A5B-FF78D2315BD5}" srcOrd="5" destOrd="0" presId="urn:microsoft.com/office/officeart/2005/8/layout/lProcess1"/>
    <dgm:cxn modelId="{13A82D70-842B-4842-9E09-0A235ED0F394}" type="presParOf" srcId="{F82CBE81-D985-456D-8643-A6227C8C6020}" destId="{D0129852-D9BD-4862-B38F-C14E2F9ACEAA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8E73C-5132-411F-B803-3495240E82A4}">
      <dsp:nvSpPr>
        <dsp:cNvPr id="0" name=""/>
        <dsp:cNvSpPr/>
      </dsp:nvSpPr>
      <dsp:spPr>
        <a:xfrm>
          <a:off x="1827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sz="21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19305" y="259097"/>
        <a:ext cx="2352004" cy="561784"/>
      </dsp:txXfrm>
    </dsp:sp>
    <dsp:sp modelId="{060D8896-89FE-418E-8B5D-A8B3D51AC626}">
      <dsp:nvSpPr>
        <dsp:cNvPr id="0" name=""/>
        <dsp:cNvSpPr/>
      </dsp:nvSpPr>
      <dsp:spPr>
        <a:xfrm rot="5400000">
          <a:off x="1143093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4B4C0-D6AD-4F76-86BA-67BD62177755}">
      <dsp:nvSpPr>
        <dsp:cNvPr id="0" name=""/>
        <dsp:cNvSpPr/>
      </dsp:nvSpPr>
      <dsp:spPr>
        <a:xfrm>
          <a:off x="1827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vízszint süllyedés</a:t>
          </a:r>
          <a:endParaRPr lang="hu-HU" sz="1600" kern="1200" dirty="0"/>
        </a:p>
      </dsp:txBody>
      <dsp:txXfrm>
        <a:off x="19305" y="1064696"/>
        <a:ext cx="2352004" cy="561784"/>
      </dsp:txXfrm>
    </dsp:sp>
    <dsp:sp modelId="{9DF717B7-0DA6-4369-937A-C135CE8393AB}">
      <dsp:nvSpPr>
        <dsp:cNvPr id="0" name=""/>
        <dsp:cNvSpPr/>
      </dsp:nvSpPr>
      <dsp:spPr>
        <a:xfrm rot="5400000">
          <a:off x="1143093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F632-EA18-4C92-A2EA-0E785BAF51AC}">
      <dsp:nvSpPr>
        <dsp:cNvPr id="0" name=""/>
        <dsp:cNvSpPr/>
      </dsp:nvSpPr>
      <dsp:spPr>
        <a:xfrm>
          <a:off x="1827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vizes élőhelyek degradációja</a:t>
          </a:r>
          <a:endParaRPr lang="hu-HU" sz="1600" kern="1200" dirty="0"/>
        </a:p>
      </dsp:txBody>
      <dsp:txXfrm>
        <a:off x="19305" y="1870296"/>
        <a:ext cx="2352004" cy="561784"/>
      </dsp:txXfrm>
    </dsp:sp>
    <dsp:sp modelId="{F924E747-88B6-4C53-990F-F80AF856F968}">
      <dsp:nvSpPr>
        <dsp:cNvPr id="0" name=""/>
        <dsp:cNvSpPr/>
      </dsp:nvSpPr>
      <dsp:spPr>
        <a:xfrm>
          <a:off x="2722962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sz="2100" kern="1200" dirty="0" smtClean="0"/>
            <a:t> </a:t>
          </a:r>
          <a:endParaRPr lang="hu-HU" sz="2100" kern="1200" dirty="0"/>
        </a:p>
      </dsp:txBody>
      <dsp:txXfrm>
        <a:off x="2740440" y="259097"/>
        <a:ext cx="2352004" cy="561784"/>
      </dsp:txXfrm>
    </dsp:sp>
    <dsp:sp modelId="{9F6C2D64-421B-4CBF-A973-D6BEE13E5F8D}">
      <dsp:nvSpPr>
        <dsp:cNvPr id="0" name=""/>
        <dsp:cNvSpPr/>
      </dsp:nvSpPr>
      <dsp:spPr>
        <a:xfrm rot="5400000">
          <a:off x="3864227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18C3A-8FC5-4298-9EBF-20B99FF84A84}">
      <dsp:nvSpPr>
        <dsp:cNvPr id="0" name=""/>
        <dsp:cNvSpPr/>
      </dsp:nvSpPr>
      <dsp:spPr>
        <a:xfrm>
          <a:off x="2722962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diffúz szennyeződések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 </a:t>
          </a:r>
          <a:endParaRPr lang="hu-HU" sz="1600" kern="1200" dirty="0"/>
        </a:p>
      </dsp:txBody>
      <dsp:txXfrm>
        <a:off x="2740440" y="1064696"/>
        <a:ext cx="2352004" cy="561784"/>
      </dsp:txXfrm>
    </dsp:sp>
    <dsp:sp modelId="{7315CEC2-978F-41F1-AE5B-9D0AD441497E}">
      <dsp:nvSpPr>
        <dsp:cNvPr id="0" name=""/>
        <dsp:cNvSpPr/>
      </dsp:nvSpPr>
      <dsp:spPr>
        <a:xfrm rot="5400000">
          <a:off x="3864227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48E3-9702-4AD8-9E3D-6B83CC418E6F}">
      <dsp:nvSpPr>
        <dsp:cNvPr id="0" name=""/>
        <dsp:cNvSpPr/>
      </dsp:nvSpPr>
      <dsp:spPr>
        <a:xfrm>
          <a:off x="2722962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felszín alatti víz szennyeződése</a:t>
          </a:r>
          <a:endParaRPr lang="hu-HU" sz="1600" kern="1200" dirty="0"/>
        </a:p>
      </dsp:txBody>
      <dsp:txXfrm>
        <a:off x="2740440" y="1870296"/>
        <a:ext cx="2352004" cy="561784"/>
      </dsp:txXfrm>
    </dsp:sp>
    <dsp:sp modelId="{FC9AC7E5-CB9A-4903-8A5B-FF78D2315BD5}">
      <dsp:nvSpPr>
        <dsp:cNvPr id="0" name=""/>
        <dsp:cNvSpPr/>
      </dsp:nvSpPr>
      <dsp:spPr>
        <a:xfrm rot="5400000">
          <a:off x="3864227" y="2501772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29852-D9BD-4862-B38F-C14E2F9ACEAA}">
      <dsp:nvSpPr>
        <dsp:cNvPr id="0" name=""/>
        <dsp:cNvSpPr/>
      </dsp:nvSpPr>
      <dsp:spPr>
        <a:xfrm>
          <a:off x="2722962" y="2658417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vízbázisok szennyeződése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2740440" y="2675895"/>
        <a:ext cx="2352004" cy="561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632" tIns="45816" rIns="91632" bIns="45816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3142" y="0"/>
            <a:ext cx="2947723" cy="496729"/>
          </a:xfrm>
          <a:prstGeom prst="rect">
            <a:avLst/>
          </a:prstGeom>
        </p:spPr>
        <p:txBody>
          <a:bodyPr vert="horz" lIns="91632" tIns="45816" rIns="91632" bIns="45816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32" tIns="45816" rIns="91632" bIns="45816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0244" y="4718923"/>
            <a:ext cx="5441950" cy="4470559"/>
          </a:xfrm>
          <a:prstGeom prst="rect">
            <a:avLst/>
          </a:prstGeom>
        </p:spPr>
        <p:txBody>
          <a:bodyPr vert="horz" lIns="91632" tIns="45816" rIns="91632" bIns="45816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632" tIns="45816" rIns="91632" bIns="45816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3142" y="9436122"/>
            <a:ext cx="2947723" cy="496729"/>
          </a:xfrm>
          <a:prstGeom prst="rect">
            <a:avLst/>
          </a:prstGeom>
        </p:spPr>
        <p:txBody>
          <a:bodyPr vert="horz" lIns="91632" tIns="45816" rIns="91632" bIns="45816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116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1104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58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083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3553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7023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8122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1299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636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119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384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024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353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2015.08.11.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16824" cy="3888432"/>
          </a:xfrm>
        </p:spPr>
        <p:txBody>
          <a:bodyPr/>
          <a:lstStyle/>
          <a:p>
            <a:r>
              <a:rPr lang="hu-HU" sz="2800" dirty="0" smtClean="0"/>
              <a:t>Felszín alatti </a:t>
            </a:r>
            <a:r>
              <a:rPr lang="hu-HU" sz="2800" dirty="0"/>
              <a:t>vizek a 2. Vízgyűjtő-gazdálkodási </a:t>
            </a:r>
            <a:r>
              <a:rPr lang="hu-HU" sz="2800" dirty="0" smtClean="0"/>
              <a:t>tervben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területi FÓRUM</a:t>
            </a:r>
            <a:br>
              <a:rPr lang="hu-HU" sz="2800" dirty="0" smtClean="0"/>
            </a:br>
            <a:r>
              <a:rPr lang="hu-HU" sz="2800" dirty="0" smtClean="0"/>
              <a:t>Miskolc, 2015. augusztus 10.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Előadó: </a:t>
            </a:r>
            <a:r>
              <a:rPr lang="hu-HU" sz="2800" dirty="0" err="1" smtClean="0"/>
              <a:t>lainé-timmer</a:t>
            </a:r>
            <a:r>
              <a:rPr lang="hu-HU" sz="2800" dirty="0" smtClean="0"/>
              <a:t> </a:t>
            </a:r>
            <a:r>
              <a:rPr lang="hu-HU" sz="2800" dirty="0" err="1" smtClean="0"/>
              <a:t>ágnes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851920" y="5201365"/>
            <a:ext cx="908337" cy="1035947"/>
            <a:chOff x="1358" y="1409"/>
            <a:chExt cx="1582" cy="1925"/>
          </a:xfrm>
        </p:grpSpPr>
        <p:pic>
          <p:nvPicPr>
            <p:cNvPr id="3075" name="Kép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71"/>
            <a:stretch>
              <a:fillRect/>
            </a:stretch>
          </p:blipFill>
          <p:spPr bwMode="auto">
            <a:xfrm>
              <a:off x="1451" y="1409"/>
              <a:ext cx="1337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zövegdoboz 5"/>
            <p:cNvSpPr txBox="1">
              <a:spLocks noChangeAspect="1" noChangeArrowheads="1"/>
            </p:cNvSpPr>
            <p:nvPr/>
          </p:nvSpPr>
          <p:spPr bwMode="auto">
            <a:xfrm>
              <a:off x="1358" y="2828"/>
              <a:ext cx="1582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C9E4FF"/>
                      </a:gs>
                      <a:gs pos="100000">
                        <a:srgbClr val="FFFF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aramond" pitchFamily="18" charset="0"/>
                  <a:cs typeface="Arial" pitchFamily="34" charset="0"/>
                </a:rPr>
                <a:t>ÉMVIZIG</a:t>
              </a:r>
              <a:endPara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156575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hu-HU" cap="none" dirty="0" smtClean="0">
                <a:latin typeface="Arial" charset="0"/>
                <a:cs typeface="Arial" charset="0"/>
              </a:rPr>
              <a:t>FELSZÍN ALATTI VÍZTESTEK</a:t>
            </a:r>
            <a:br>
              <a:rPr lang="hu-HU" cap="none" dirty="0" smtClean="0">
                <a:latin typeface="Arial" charset="0"/>
                <a:cs typeface="Arial" charset="0"/>
              </a:rPr>
            </a:br>
            <a:r>
              <a:rPr lang="hu-HU" cap="none" dirty="0" smtClean="0">
                <a:latin typeface="Arial" charset="0"/>
                <a:cs typeface="Arial" charset="0"/>
              </a:rPr>
              <a:t>karszt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420562" cy="5252304"/>
          </a:xfrm>
          <a:prstGeom prst="rect">
            <a:avLst/>
          </a:prstGeom>
        </p:spPr>
      </p:pic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711537"/>
              </p:ext>
            </p:extLst>
          </p:nvPr>
        </p:nvGraphicFramePr>
        <p:xfrm>
          <a:off x="583744" y="5483682"/>
          <a:ext cx="8229600" cy="997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622"/>
                <a:gridCol w="1351489"/>
                <a:gridCol w="2724429"/>
                <a:gridCol w="2778060"/>
              </a:tblGrid>
              <a:tr h="144850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Vízgyűjtő alegység kódja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Vízgyűjtő alegység neve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Az alegységhez tartozó felszín alatti víztest kódja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Az alegységhez tartozó felszín alatti víztest neve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52897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2-5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Tokaj-hegyalja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kt.2.3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Sárospataki termálkarszt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3680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2-6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Sajó a Bódvával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k.2.2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Aggteleki-hegység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44850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2-6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Sajó a Bódvával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k.2.3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keleti karszt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3680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2-8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és Borsodi Mezőség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k.2.1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nyugati karszt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44850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2-8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és Borsodi Mezőség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kt.2.1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Bükki termálkarszt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3680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2-11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kt.2.5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Recsk-Bükkszék termálkarszt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94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156575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hu-HU" cap="none" dirty="0" smtClean="0">
                <a:latin typeface="Arial" charset="0"/>
                <a:cs typeface="Arial" charset="0"/>
              </a:rPr>
              <a:t>FELSZÍN ALATTI VÍZTESTEK</a:t>
            </a:r>
            <a:br>
              <a:rPr lang="hu-HU" cap="none" dirty="0" smtClean="0">
                <a:latin typeface="Arial" charset="0"/>
                <a:cs typeface="Arial" charset="0"/>
              </a:rPr>
            </a:br>
            <a:r>
              <a:rPr lang="hu-HU" cap="none" dirty="0" smtClean="0">
                <a:latin typeface="Arial" charset="0"/>
                <a:cs typeface="Arial" charset="0"/>
              </a:rPr>
              <a:t>porózus termál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17" y="1218599"/>
            <a:ext cx="7522296" cy="5324311"/>
          </a:xfrm>
          <a:prstGeom prst="rect">
            <a:avLst/>
          </a:prstGeom>
        </p:spPr>
      </p:pic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863412"/>
              </p:ext>
            </p:extLst>
          </p:nvPr>
        </p:nvGraphicFramePr>
        <p:xfrm>
          <a:off x="539552" y="5661248"/>
          <a:ext cx="8229600" cy="9361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622"/>
                <a:gridCol w="1351489"/>
                <a:gridCol w="2724429"/>
                <a:gridCol w="2778060"/>
              </a:tblGrid>
              <a:tr h="455403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Vízgyűjtő alegység kódja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Vízgyűjtő alegység neve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Az alegységhez tartozó felszín alatti víztest kódja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Az alegységhez tartozó felszín alatti víztest neve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480701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2-7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Hernád-Takta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pt.2.5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Északi-középhegység medencéi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0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004331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felszín alatti vizeket érintő jelentős terhelések, hatásuk, és intézkedések 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695464"/>
              </p:ext>
            </p:extLst>
          </p:nvPr>
        </p:nvGraphicFramePr>
        <p:xfrm>
          <a:off x="179512" y="1222374"/>
          <a:ext cx="5111750" cy="3496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Csoportba foglalás 8"/>
          <p:cNvGrpSpPr/>
          <p:nvPr/>
        </p:nvGrpSpPr>
        <p:grpSpPr>
          <a:xfrm>
            <a:off x="5758454" y="1448111"/>
            <a:ext cx="2386761" cy="596690"/>
            <a:chOff x="2722948" y="838888"/>
            <a:chExt cx="2386761" cy="596690"/>
          </a:xfrm>
        </p:grpSpPr>
        <p:sp>
          <p:nvSpPr>
            <p:cNvPr id="10" name="Lekerekített téglalap 9"/>
            <p:cNvSpPr/>
            <p:nvPr/>
          </p:nvSpPr>
          <p:spPr>
            <a:xfrm>
              <a:off x="2722948" y="838888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2740424" y="856364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100" kern="1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Pontszerű szennyezőforrások </a:t>
              </a:r>
              <a:endParaRPr lang="hu-HU" sz="2100" kern="1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5790534" y="2185986"/>
            <a:ext cx="2386761" cy="884722"/>
            <a:chOff x="2722948" y="1644420"/>
            <a:chExt cx="2386761" cy="596690"/>
          </a:xfrm>
        </p:grpSpPr>
        <p:sp>
          <p:nvSpPr>
            <p:cNvPr id="13" name="Lekerekített téglalap 12"/>
            <p:cNvSpPr/>
            <p:nvPr/>
          </p:nvSpPr>
          <p:spPr>
            <a:xfrm>
              <a:off x="2722948" y="1644420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Lekerekített téglalap 4"/>
            <p:cNvSpPr/>
            <p:nvPr/>
          </p:nvSpPr>
          <p:spPr>
            <a:xfrm>
              <a:off x="2740424" y="1661896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600" kern="1200" dirty="0" smtClean="0"/>
                <a:t>pontszerű szennyeződések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900" kern="1200" dirty="0"/>
            </a:p>
          </p:txBody>
        </p:sp>
      </p:grpSp>
      <p:sp>
        <p:nvSpPr>
          <p:cNvPr id="26" name="Jobbra nyíl 25"/>
          <p:cNvSpPr/>
          <p:nvPr/>
        </p:nvSpPr>
        <p:spPr>
          <a:xfrm rot="5400000">
            <a:off x="6931704" y="2056786"/>
            <a:ext cx="104420" cy="10442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tx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8" name="Szögletes összekötő 27"/>
          <p:cNvCxnSpPr/>
          <p:nvPr/>
        </p:nvCxnSpPr>
        <p:spPr>
          <a:xfrm rot="5400000">
            <a:off x="6007971" y="2562652"/>
            <a:ext cx="238854" cy="1351785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Jobb oldali kapcsos zárójel 2"/>
          <p:cNvSpPr/>
          <p:nvPr/>
        </p:nvSpPr>
        <p:spPr>
          <a:xfrm rot="5400000">
            <a:off x="2522860" y="2203821"/>
            <a:ext cx="425053" cy="5111751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223218" y="5006181"/>
            <a:ext cx="302433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Jelentős terhelés azonosítása</a:t>
            </a:r>
            <a:endParaRPr lang="hu-HU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218503" y="5729164"/>
            <a:ext cx="30243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Intézkedés a jelentős terhelések csökkentésére, megszüntetésére  </a:t>
            </a:r>
            <a:endParaRPr lang="hu-HU" sz="1400" dirty="0"/>
          </a:p>
        </p:txBody>
      </p:sp>
      <p:sp>
        <p:nvSpPr>
          <p:cNvPr id="2" name="Lefelé nyíl 1"/>
          <p:cNvSpPr/>
          <p:nvPr/>
        </p:nvSpPr>
        <p:spPr>
          <a:xfrm>
            <a:off x="2730671" y="5421387"/>
            <a:ext cx="45719" cy="239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29937" y="116632"/>
            <a:ext cx="7238407" cy="864096"/>
          </a:xfrm>
        </p:spPr>
        <p:txBody>
          <a:bodyPr/>
          <a:lstStyle/>
          <a:p>
            <a:r>
              <a:rPr lang="hu-HU" dirty="0" smtClean="0"/>
              <a:t>Terhelés 1: Felszín alatti Vízkivételek 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89695" y="5865947"/>
            <a:ext cx="484648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Összesen:  229.960 m</a:t>
            </a:r>
            <a:r>
              <a:rPr lang="hu-HU" sz="1400" baseline="30000" dirty="0" smtClean="0">
                <a:solidFill>
                  <a:srgbClr val="FF0000"/>
                </a:solidFill>
              </a:rPr>
              <a:t>3</a:t>
            </a:r>
            <a:r>
              <a:rPr lang="hu-HU" sz="1400" dirty="0" smtClean="0">
                <a:solidFill>
                  <a:srgbClr val="FF0000"/>
                </a:solidFill>
              </a:rPr>
              <a:t>/nap</a:t>
            </a:r>
            <a:endParaRPr lang="hu-HU" sz="1400" dirty="0">
              <a:solidFill>
                <a:srgbClr val="FF0000"/>
              </a:solidFill>
            </a:endParaRPr>
          </a:p>
          <a:p>
            <a:r>
              <a:rPr lang="hu-HU" sz="1400" dirty="0" smtClean="0"/>
              <a:t> </a:t>
            </a:r>
            <a:r>
              <a:rPr lang="hu-HU" sz="1200" dirty="0" smtClean="0"/>
              <a:t>Ebből becsült engedély nélküli:   55.000 m</a:t>
            </a:r>
            <a:r>
              <a:rPr lang="hu-HU" sz="1200" baseline="30000" dirty="0" smtClean="0"/>
              <a:t>3</a:t>
            </a:r>
            <a:r>
              <a:rPr lang="hu-HU" sz="1200" dirty="0" smtClean="0"/>
              <a:t>/nap ( 25 %)</a:t>
            </a:r>
            <a:endParaRPr lang="hu-HU" sz="1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79512" y="1366332"/>
            <a:ext cx="484222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Közvetlen vízkivételek</a:t>
            </a:r>
            <a:endParaRPr lang="hu-HU" sz="1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558000" y="1348916"/>
            <a:ext cx="330263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Közvetetett vízkivételek</a:t>
            </a:r>
            <a:endParaRPr lang="hu-HU" sz="1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564290" y="1735664"/>
            <a:ext cx="330263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 smtClean="0"/>
              <a:t>Belvíz elvezetés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 smtClean="0"/>
              <a:t>Belvíz csatornák </a:t>
            </a:r>
            <a:r>
              <a:rPr lang="hu-HU" sz="1400" dirty="0" err="1" smtClean="0"/>
              <a:t>drénező</a:t>
            </a:r>
            <a:r>
              <a:rPr lang="hu-HU" sz="1400" dirty="0" smtClean="0"/>
              <a:t> hatása</a:t>
            </a:r>
            <a:endParaRPr lang="hu-HU" sz="1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579501" y="2457487"/>
            <a:ext cx="329005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Összesen: 7.700 m</a:t>
            </a:r>
            <a:r>
              <a:rPr lang="hu-HU" sz="1400" baseline="30000" dirty="0" smtClean="0">
                <a:solidFill>
                  <a:srgbClr val="FF0000"/>
                </a:solidFill>
              </a:rPr>
              <a:t>3</a:t>
            </a:r>
            <a:r>
              <a:rPr lang="hu-HU" sz="1400" dirty="0" smtClean="0">
                <a:solidFill>
                  <a:srgbClr val="FF0000"/>
                </a:solidFill>
              </a:rPr>
              <a:t>/nap</a:t>
            </a:r>
            <a:endParaRPr lang="hu-HU" sz="1400" dirty="0">
              <a:solidFill>
                <a:srgbClr val="FF0000"/>
              </a:solidFill>
            </a:endParaRPr>
          </a:p>
          <a:p>
            <a:r>
              <a:rPr lang="hu-HU" sz="1400" dirty="0" smtClean="0"/>
              <a:t> </a:t>
            </a:r>
            <a:endParaRPr lang="hu-HU" sz="1200" dirty="0"/>
          </a:p>
        </p:txBody>
      </p:sp>
      <p:sp>
        <p:nvSpPr>
          <p:cNvPr id="3" name="Jobb oldali kapcsos zárójel 2"/>
          <p:cNvSpPr/>
          <p:nvPr/>
        </p:nvSpPr>
        <p:spPr>
          <a:xfrm>
            <a:off x="5109951" y="5013176"/>
            <a:ext cx="188153" cy="621055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436096" y="5169814"/>
            <a:ext cx="122413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Hajtóerők</a:t>
            </a:r>
            <a:endParaRPr lang="hu-HU" sz="1400" dirty="0"/>
          </a:p>
        </p:txBody>
      </p:sp>
      <p:sp>
        <p:nvSpPr>
          <p:cNvPr id="2" name="Téglalap 1"/>
          <p:cNvSpPr/>
          <p:nvPr/>
        </p:nvSpPr>
        <p:spPr>
          <a:xfrm>
            <a:off x="6957144" y="3526845"/>
            <a:ext cx="1921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200" dirty="0"/>
              <a:t>Az adatbázis az első vízgyűjtő-gazdálkodási tervben feldolgozott 2004-2007 közötti időszakot követő, 2008-2013 közötti időszak 6 évnyi termelési adatát </a:t>
            </a:r>
            <a:r>
              <a:rPr lang="hu-HU" sz="1200" dirty="0" smtClean="0"/>
              <a:t>tartalmazza.</a:t>
            </a:r>
            <a:r>
              <a:rPr lang="hu-HU" sz="1200" dirty="0"/>
              <a:t> </a:t>
            </a:r>
            <a:endParaRPr lang="hu-HU" sz="1200" dirty="0" smtClean="0"/>
          </a:p>
          <a:p>
            <a:pPr algn="just"/>
            <a:endParaRPr lang="hu-HU" sz="1200" dirty="0" smtClean="0"/>
          </a:p>
          <a:p>
            <a:pPr algn="just"/>
            <a:r>
              <a:rPr lang="hu-HU" sz="1200" dirty="0" smtClean="0"/>
              <a:t>A jelenlegi országos </a:t>
            </a:r>
            <a:r>
              <a:rPr lang="hu-HU" sz="1200" dirty="0"/>
              <a:t>tervezési periódusban több mint 15 ezer objektum adata szerepel a mennyiségi </a:t>
            </a:r>
            <a:r>
              <a:rPr lang="hu-HU" sz="1200" dirty="0" smtClean="0"/>
              <a:t>nyilvántartásban</a:t>
            </a:r>
            <a:r>
              <a:rPr lang="hu-HU" sz="1200" dirty="0"/>
              <a:t>.</a:t>
            </a:r>
            <a:endParaRPr lang="hu-HU" sz="1200" dirty="0" smtClean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931490360"/>
              </p:ext>
            </p:extLst>
          </p:nvPr>
        </p:nvGraphicFramePr>
        <p:xfrm>
          <a:off x="189696" y="1844824"/>
          <a:ext cx="4920256" cy="3954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44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29937" y="116632"/>
            <a:ext cx="7454431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Jelentős terhelések azonosítása</a:t>
            </a:r>
            <a:endParaRPr lang="hu-HU" dirty="0"/>
          </a:p>
        </p:txBody>
      </p:sp>
      <p:sp>
        <p:nvSpPr>
          <p:cNvPr id="13" name="Rectangle 2" descr="Levélpapír"/>
          <p:cNvSpPr>
            <a:spLocks noChangeArrowheads="1"/>
          </p:cNvSpPr>
          <p:nvPr/>
        </p:nvSpPr>
        <p:spPr bwMode="auto">
          <a:xfrm>
            <a:off x="6804025" y="1484313"/>
            <a:ext cx="504825" cy="86518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10800" anchor="ctr">
            <a:spAutoFit/>
          </a:bodyPr>
          <a:lstStyle/>
          <a:p>
            <a:endParaRPr lang="hu-HU"/>
          </a:p>
        </p:txBody>
      </p:sp>
      <p:sp>
        <p:nvSpPr>
          <p:cNvPr id="14" name="Freeform 3" descr="Levélpapír"/>
          <p:cNvSpPr>
            <a:spLocks/>
          </p:cNvSpPr>
          <p:nvPr/>
        </p:nvSpPr>
        <p:spPr bwMode="auto">
          <a:xfrm>
            <a:off x="1295400" y="1524000"/>
            <a:ext cx="6019800" cy="3352800"/>
          </a:xfrm>
          <a:custGeom>
            <a:avLst/>
            <a:gdLst>
              <a:gd name="T0" fmla="*/ 0 w 3792"/>
              <a:gd name="T1" fmla="*/ 384 h 2112"/>
              <a:gd name="T2" fmla="*/ 0 w 3792"/>
              <a:gd name="T3" fmla="*/ 1248 h 2112"/>
              <a:gd name="T4" fmla="*/ 192 w 3792"/>
              <a:gd name="T5" fmla="*/ 1536 h 2112"/>
              <a:gd name="T6" fmla="*/ 153 w 3792"/>
              <a:gd name="T7" fmla="*/ 1545 h 2112"/>
              <a:gd name="T8" fmla="*/ 135 w 3792"/>
              <a:gd name="T9" fmla="*/ 1637 h 2112"/>
              <a:gd name="T10" fmla="*/ 144 w 3792"/>
              <a:gd name="T11" fmla="*/ 1856 h 2112"/>
              <a:gd name="T12" fmla="*/ 190 w 3792"/>
              <a:gd name="T13" fmla="*/ 1902 h 2112"/>
              <a:gd name="T14" fmla="*/ 254 w 3792"/>
              <a:gd name="T15" fmla="*/ 1984 h 2112"/>
              <a:gd name="T16" fmla="*/ 281 w 3792"/>
              <a:gd name="T17" fmla="*/ 2011 h 2112"/>
              <a:gd name="T18" fmla="*/ 3360 w 3792"/>
              <a:gd name="T19" fmla="*/ 2112 h 2112"/>
              <a:gd name="T20" fmla="*/ 3696 w 3792"/>
              <a:gd name="T21" fmla="*/ 480 h 2112"/>
              <a:gd name="T22" fmla="*/ 3792 w 3792"/>
              <a:gd name="T23" fmla="*/ 0 h 2112"/>
              <a:gd name="T24" fmla="*/ 3408 w 3792"/>
              <a:gd name="T25" fmla="*/ 0 h 2112"/>
              <a:gd name="T26" fmla="*/ 3168 w 3792"/>
              <a:gd name="T27" fmla="*/ 480 h 2112"/>
              <a:gd name="T28" fmla="*/ 2976 w 3792"/>
              <a:gd name="T29" fmla="*/ 480 h 2112"/>
              <a:gd name="T30" fmla="*/ 2832 w 3792"/>
              <a:gd name="T31" fmla="*/ 528 h 2112"/>
              <a:gd name="T32" fmla="*/ 2496 w 3792"/>
              <a:gd name="T33" fmla="*/ 528 h 2112"/>
              <a:gd name="T34" fmla="*/ 2352 w 3792"/>
              <a:gd name="T35" fmla="*/ 480 h 2112"/>
              <a:gd name="T36" fmla="*/ 1584 w 3792"/>
              <a:gd name="T37" fmla="*/ 480 h 2112"/>
              <a:gd name="T38" fmla="*/ 1440 w 3792"/>
              <a:gd name="T39" fmla="*/ 624 h 2112"/>
              <a:gd name="T40" fmla="*/ 1344 w 3792"/>
              <a:gd name="T41" fmla="*/ 624 h 2112"/>
              <a:gd name="T42" fmla="*/ 1248 w 3792"/>
              <a:gd name="T43" fmla="*/ 720 h 2112"/>
              <a:gd name="T44" fmla="*/ 1152 w 3792"/>
              <a:gd name="T45" fmla="*/ 720 h 2112"/>
              <a:gd name="T46" fmla="*/ 912 w 3792"/>
              <a:gd name="T47" fmla="*/ 768 h 2112"/>
              <a:gd name="T48" fmla="*/ 480 w 3792"/>
              <a:gd name="T49" fmla="*/ 768 h 2112"/>
              <a:gd name="T50" fmla="*/ 288 w 3792"/>
              <a:gd name="T51" fmla="*/ 672 h 2112"/>
              <a:gd name="T52" fmla="*/ 144 w 3792"/>
              <a:gd name="T53" fmla="*/ 672 h 2112"/>
              <a:gd name="T54" fmla="*/ 0 w 3792"/>
              <a:gd name="T55" fmla="*/ 384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792" h="2112">
                <a:moveTo>
                  <a:pt x="0" y="384"/>
                </a:moveTo>
                <a:lnTo>
                  <a:pt x="0" y="1248"/>
                </a:lnTo>
                <a:cubicBezTo>
                  <a:pt x="64" y="1344"/>
                  <a:pt x="139" y="1433"/>
                  <a:pt x="192" y="1536"/>
                </a:cubicBezTo>
                <a:cubicBezTo>
                  <a:pt x="198" y="1548"/>
                  <a:pt x="160" y="1533"/>
                  <a:pt x="153" y="1545"/>
                </a:cubicBezTo>
                <a:cubicBezTo>
                  <a:pt x="138" y="1572"/>
                  <a:pt x="141" y="1606"/>
                  <a:pt x="135" y="1637"/>
                </a:cubicBezTo>
                <a:cubicBezTo>
                  <a:pt x="130" y="1708"/>
                  <a:pt x="114" y="1786"/>
                  <a:pt x="144" y="1856"/>
                </a:cubicBezTo>
                <a:cubicBezTo>
                  <a:pt x="153" y="1876"/>
                  <a:pt x="176" y="1885"/>
                  <a:pt x="190" y="1902"/>
                </a:cubicBezTo>
                <a:cubicBezTo>
                  <a:pt x="281" y="2012"/>
                  <a:pt x="202" y="1935"/>
                  <a:pt x="254" y="1984"/>
                </a:cubicBezTo>
                <a:cubicBezTo>
                  <a:pt x="234" y="2044"/>
                  <a:pt x="250" y="1980"/>
                  <a:pt x="281" y="2011"/>
                </a:cubicBezTo>
                <a:lnTo>
                  <a:pt x="3360" y="2112"/>
                </a:lnTo>
                <a:lnTo>
                  <a:pt x="3696" y="480"/>
                </a:lnTo>
                <a:lnTo>
                  <a:pt x="3792" y="0"/>
                </a:lnTo>
                <a:lnTo>
                  <a:pt x="3408" y="0"/>
                </a:lnTo>
                <a:lnTo>
                  <a:pt x="3168" y="480"/>
                </a:lnTo>
                <a:lnTo>
                  <a:pt x="2976" y="480"/>
                </a:lnTo>
                <a:lnTo>
                  <a:pt x="2832" y="528"/>
                </a:lnTo>
                <a:lnTo>
                  <a:pt x="2496" y="528"/>
                </a:lnTo>
                <a:lnTo>
                  <a:pt x="2352" y="480"/>
                </a:lnTo>
                <a:lnTo>
                  <a:pt x="1584" y="480"/>
                </a:lnTo>
                <a:lnTo>
                  <a:pt x="1440" y="624"/>
                </a:lnTo>
                <a:lnTo>
                  <a:pt x="1344" y="624"/>
                </a:lnTo>
                <a:lnTo>
                  <a:pt x="1248" y="720"/>
                </a:lnTo>
                <a:lnTo>
                  <a:pt x="1152" y="720"/>
                </a:lnTo>
                <a:lnTo>
                  <a:pt x="912" y="768"/>
                </a:lnTo>
                <a:lnTo>
                  <a:pt x="480" y="768"/>
                </a:lnTo>
                <a:lnTo>
                  <a:pt x="288" y="672"/>
                </a:lnTo>
                <a:lnTo>
                  <a:pt x="144" y="672"/>
                </a:lnTo>
                <a:lnTo>
                  <a:pt x="0" y="384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800">
            <a:spAutoFit/>
          </a:bodyPr>
          <a:lstStyle/>
          <a:p>
            <a:endParaRPr lang="hu-HU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>
            <a:off x="2438400" y="2514600"/>
            <a:ext cx="0" cy="2220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H="1">
            <a:off x="2051050" y="2708275"/>
            <a:ext cx="0" cy="18002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810000" y="3733800"/>
            <a:ext cx="11160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rétegvíz</a:t>
            </a: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1652588" y="2347913"/>
            <a:ext cx="355600" cy="460375"/>
            <a:chOff x="1041" y="1479"/>
            <a:chExt cx="224" cy="290"/>
          </a:xfrm>
        </p:grpSpPr>
        <p:sp>
          <p:nvSpPr>
            <p:cNvPr id="19" name="AutoShape 9"/>
            <p:cNvSpPr>
              <a:spLocks noChangeArrowheads="1"/>
            </p:cNvSpPr>
            <p:nvPr/>
          </p:nvSpPr>
          <p:spPr bwMode="auto">
            <a:xfrm rot="1119374" flipV="1">
              <a:off x="1041" y="1479"/>
              <a:ext cx="224" cy="253"/>
            </a:xfrm>
            <a:custGeom>
              <a:avLst/>
              <a:gdLst>
                <a:gd name="G0" fmla="+- -1713645 0 0"/>
                <a:gd name="G1" fmla="+- -10498326 0 0"/>
                <a:gd name="G2" fmla="+- -1713645 0 -10498326"/>
                <a:gd name="G3" fmla="+- 10800 0 0"/>
                <a:gd name="G4" fmla="+- 0 0 -1713645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8604 0 0"/>
                <a:gd name="G9" fmla="+- 0 0 -10498326"/>
                <a:gd name="G10" fmla="+- 8604 0 2700"/>
                <a:gd name="G11" fmla="cos G10 -1713645"/>
                <a:gd name="G12" fmla="sin G10 -1713645"/>
                <a:gd name="G13" fmla="cos 13500 -1713645"/>
                <a:gd name="G14" fmla="sin 13500 -1713645"/>
                <a:gd name="G15" fmla="+- G11 10800 0"/>
                <a:gd name="G16" fmla="+- G12 10800 0"/>
                <a:gd name="G17" fmla="+- G13 10800 0"/>
                <a:gd name="G18" fmla="+- G14 10800 0"/>
                <a:gd name="G19" fmla="*/ 8604 1 2"/>
                <a:gd name="G20" fmla="+- G19 5400 0"/>
                <a:gd name="G21" fmla="cos G20 -1713645"/>
                <a:gd name="G22" fmla="sin G20 -1713645"/>
                <a:gd name="G23" fmla="+- G21 10800 0"/>
                <a:gd name="G24" fmla="+- G12 G23 G22"/>
                <a:gd name="G25" fmla="+- G22 G23 G11"/>
                <a:gd name="G26" fmla="cos 10800 -1713645"/>
                <a:gd name="G27" fmla="sin 10800 -1713645"/>
                <a:gd name="G28" fmla="cos 8604 -1713645"/>
                <a:gd name="G29" fmla="sin 8604 -1713645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0498326"/>
                <a:gd name="G36" fmla="sin G34 -10498326"/>
                <a:gd name="G37" fmla="+/ -10498326 -1713645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8604 G39"/>
                <a:gd name="G43" fmla="sin 8604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202 w 21600"/>
                <a:gd name="T5" fmla="*/ 16 h 21600"/>
                <a:gd name="T6" fmla="*/ 1672 w 21600"/>
                <a:gd name="T7" fmla="*/ 7512 h 21600"/>
                <a:gd name="T8" fmla="*/ 10324 w 21600"/>
                <a:gd name="T9" fmla="*/ 2209 h 21600"/>
                <a:gd name="T10" fmla="*/ 22918 w 21600"/>
                <a:gd name="T11" fmla="*/ 4850 h 21600"/>
                <a:gd name="T12" fmla="*/ 21183 w 21600"/>
                <a:gd name="T13" fmla="*/ 9934 h 21600"/>
                <a:gd name="T14" fmla="*/ 16099 w 21600"/>
                <a:gd name="T15" fmla="*/ 819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523" y="7008"/>
                  </a:moveTo>
                  <a:cubicBezTo>
                    <a:pt x="17077" y="4062"/>
                    <a:pt x="14081" y="2196"/>
                    <a:pt x="10800" y="2196"/>
                  </a:cubicBezTo>
                  <a:cubicBezTo>
                    <a:pt x="7172" y="2196"/>
                    <a:pt x="3934" y="4471"/>
                    <a:pt x="2705" y="7884"/>
                  </a:cubicBezTo>
                  <a:lnTo>
                    <a:pt x="639" y="7140"/>
                  </a:lnTo>
                  <a:cubicBezTo>
                    <a:pt x="2182" y="2856"/>
                    <a:pt x="6246" y="0"/>
                    <a:pt x="10800" y="0"/>
                  </a:cubicBezTo>
                  <a:cubicBezTo>
                    <a:pt x="14919" y="0"/>
                    <a:pt x="18679" y="2343"/>
                    <a:pt x="20494" y="6040"/>
                  </a:cubicBezTo>
                  <a:lnTo>
                    <a:pt x="22918" y="4850"/>
                  </a:lnTo>
                  <a:lnTo>
                    <a:pt x="21183" y="9934"/>
                  </a:lnTo>
                  <a:lnTo>
                    <a:pt x="16099" y="8198"/>
                  </a:lnTo>
                  <a:lnTo>
                    <a:pt x="18523" y="7008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1116" y="1479"/>
              <a:ext cx="74" cy="28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H="1">
              <a:off x="1104" y="1488"/>
              <a:ext cx="149" cy="28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5638800" y="2209800"/>
            <a:ext cx="85725" cy="3667125"/>
            <a:chOff x="3552" y="1392"/>
            <a:chExt cx="0" cy="2423"/>
          </a:xfrm>
        </p:grpSpPr>
        <p:sp>
          <p:nvSpPr>
            <p:cNvPr id="23" name="Line 13"/>
            <p:cNvSpPr>
              <a:spLocks noChangeShapeType="1"/>
            </p:cNvSpPr>
            <p:nvPr/>
          </p:nvSpPr>
          <p:spPr bwMode="auto">
            <a:xfrm>
              <a:off x="3552" y="1392"/>
              <a:ext cx="0" cy="161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>
              <a:off x="3552" y="2976"/>
              <a:ext cx="0" cy="8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5" name="Freeform 15"/>
          <p:cNvSpPr>
            <a:spLocks/>
          </p:cNvSpPr>
          <p:nvPr/>
        </p:nvSpPr>
        <p:spPr bwMode="auto">
          <a:xfrm>
            <a:off x="1189038" y="2163763"/>
            <a:ext cx="5632450" cy="3032125"/>
          </a:xfrm>
          <a:custGeom>
            <a:avLst/>
            <a:gdLst>
              <a:gd name="T0" fmla="*/ 0 w 3548"/>
              <a:gd name="T1" fmla="*/ 310 h 1910"/>
              <a:gd name="T2" fmla="*/ 37 w 3548"/>
              <a:gd name="T3" fmla="*/ 950 h 1910"/>
              <a:gd name="T4" fmla="*/ 265 w 3548"/>
              <a:gd name="T5" fmla="*/ 1636 h 1910"/>
              <a:gd name="T6" fmla="*/ 750 w 3548"/>
              <a:gd name="T7" fmla="*/ 1910 h 1910"/>
              <a:gd name="T8" fmla="*/ 3200 w 3548"/>
              <a:gd name="T9" fmla="*/ 1910 h 1910"/>
              <a:gd name="T10" fmla="*/ 3529 w 3548"/>
              <a:gd name="T11" fmla="*/ 1682 h 1910"/>
              <a:gd name="T12" fmla="*/ 3548 w 3548"/>
              <a:gd name="T13" fmla="*/ 420 h 1910"/>
              <a:gd name="T14" fmla="*/ 3520 w 3548"/>
              <a:gd name="T15" fmla="*/ 0 h 1910"/>
              <a:gd name="T16" fmla="*/ 3328 w 3548"/>
              <a:gd name="T17" fmla="*/ 146 h 1910"/>
              <a:gd name="T18" fmla="*/ 3136 w 3548"/>
              <a:gd name="T19" fmla="*/ 246 h 1910"/>
              <a:gd name="T20" fmla="*/ 2880 w 3548"/>
              <a:gd name="T21" fmla="*/ 274 h 1910"/>
              <a:gd name="T22" fmla="*/ 2542 w 3548"/>
              <a:gd name="T23" fmla="*/ 274 h 1910"/>
              <a:gd name="T24" fmla="*/ 2405 w 3548"/>
              <a:gd name="T25" fmla="*/ 237 h 1910"/>
              <a:gd name="T26" fmla="*/ 2231 w 3548"/>
              <a:gd name="T27" fmla="*/ 219 h 1910"/>
              <a:gd name="T28" fmla="*/ 1975 w 3548"/>
              <a:gd name="T29" fmla="*/ 219 h 1910"/>
              <a:gd name="T30" fmla="*/ 1673 w 3548"/>
              <a:gd name="T31" fmla="*/ 237 h 1910"/>
              <a:gd name="T32" fmla="*/ 1436 w 3548"/>
              <a:gd name="T33" fmla="*/ 374 h 1910"/>
              <a:gd name="T34" fmla="*/ 1125 w 3548"/>
              <a:gd name="T35" fmla="*/ 493 h 1910"/>
              <a:gd name="T36" fmla="*/ 485 w 3548"/>
              <a:gd name="T37" fmla="*/ 502 h 1910"/>
              <a:gd name="T38" fmla="*/ 156 w 3548"/>
              <a:gd name="T39" fmla="*/ 393 h 1910"/>
              <a:gd name="T40" fmla="*/ 0 w 3548"/>
              <a:gd name="T41" fmla="*/ 31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48" h="1910">
                <a:moveTo>
                  <a:pt x="0" y="310"/>
                </a:moveTo>
                <a:lnTo>
                  <a:pt x="37" y="950"/>
                </a:lnTo>
                <a:lnTo>
                  <a:pt x="265" y="1636"/>
                </a:lnTo>
                <a:lnTo>
                  <a:pt x="750" y="1910"/>
                </a:lnTo>
                <a:lnTo>
                  <a:pt x="3200" y="1910"/>
                </a:lnTo>
                <a:lnTo>
                  <a:pt x="3529" y="1682"/>
                </a:lnTo>
                <a:lnTo>
                  <a:pt x="3548" y="420"/>
                </a:lnTo>
                <a:lnTo>
                  <a:pt x="3520" y="0"/>
                </a:lnTo>
                <a:lnTo>
                  <a:pt x="3328" y="146"/>
                </a:lnTo>
                <a:lnTo>
                  <a:pt x="3136" y="246"/>
                </a:lnTo>
                <a:lnTo>
                  <a:pt x="2880" y="274"/>
                </a:lnTo>
                <a:lnTo>
                  <a:pt x="2542" y="274"/>
                </a:lnTo>
                <a:lnTo>
                  <a:pt x="2405" y="237"/>
                </a:lnTo>
                <a:lnTo>
                  <a:pt x="2231" y="219"/>
                </a:lnTo>
                <a:lnTo>
                  <a:pt x="1975" y="219"/>
                </a:lnTo>
                <a:lnTo>
                  <a:pt x="1673" y="237"/>
                </a:lnTo>
                <a:lnTo>
                  <a:pt x="1436" y="374"/>
                </a:lnTo>
                <a:lnTo>
                  <a:pt x="1125" y="493"/>
                </a:lnTo>
                <a:lnTo>
                  <a:pt x="485" y="502"/>
                </a:lnTo>
                <a:lnTo>
                  <a:pt x="156" y="393"/>
                </a:lnTo>
                <a:lnTo>
                  <a:pt x="0" y="310"/>
                </a:lnTo>
                <a:close/>
              </a:path>
            </a:pathLst>
          </a:custGeom>
          <a:solidFill>
            <a:srgbClr val="FFCC00">
              <a:alpha val="41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" name="Freeform 30"/>
          <p:cNvSpPr>
            <a:spLocks/>
          </p:cNvSpPr>
          <p:nvPr/>
        </p:nvSpPr>
        <p:spPr bwMode="auto">
          <a:xfrm>
            <a:off x="2051050" y="2565400"/>
            <a:ext cx="1296988" cy="2016125"/>
          </a:xfrm>
          <a:custGeom>
            <a:avLst/>
            <a:gdLst>
              <a:gd name="T0" fmla="*/ 0 w 817"/>
              <a:gd name="T1" fmla="*/ 136 h 1270"/>
              <a:gd name="T2" fmla="*/ 0 w 817"/>
              <a:gd name="T3" fmla="*/ 1270 h 1270"/>
              <a:gd name="T4" fmla="*/ 817 w 817"/>
              <a:gd name="T5" fmla="*/ 1270 h 1270"/>
              <a:gd name="T6" fmla="*/ 817 w 817"/>
              <a:gd name="T7" fmla="*/ 0 h 1270"/>
              <a:gd name="T8" fmla="*/ 454 w 817"/>
              <a:gd name="T9" fmla="*/ 136 h 1270"/>
              <a:gd name="T10" fmla="*/ 0 w 817"/>
              <a:gd name="T11" fmla="*/ 136 h 1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17" h="1270">
                <a:moveTo>
                  <a:pt x="0" y="136"/>
                </a:moveTo>
                <a:lnTo>
                  <a:pt x="0" y="1270"/>
                </a:lnTo>
                <a:lnTo>
                  <a:pt x="817" y="1270"/>
                </a:lnTo>
                <a:lnTo>
                  <a:pt x="817" y="0"/>
                </a:lnTo>
                <a:lnTo>
                  <a:pt x="454" y="136"/>
                </a:lnTo>
                <a:lnTo>
                  <a:pt x="0" y="136"/>
                </a:lnTo>
                <a:close/>
              </a:path>
            </a:pathLst>
          </a:custGeom>
          <a:solidFill>
            <a:srgbClr val="FFCC9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800">
            <a:spAutoFit/>
          </a:bodyPr>
          <a:lstStyle/>
          <a:p>
            <a:endParaRPr lang="hu-HU"/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3179763" y="5170488"/>
            <a:ext cx="23590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chemeClr val="tx1"/>
                </a:solidFill>
                <a:latin typeface="Arial" panose="020B0604020202020204" pitchFamily="34" charset="0"/>
              </a:rPr>
              <a:t>termálvíz (&gt;  30 </a:t>
            </a:r>
            <a:r>
              <a:rPr lang="hu-HU" altLang="hu-HU" sz="1600" b="1" baseline="3000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hu-HU" altLang="hu-HU" sz="1600" b="1">
                <a:solidFill>
                  <a:schemeClr val="tx1"/>
                </a:solidFill>
                <a:latin typeface="Arial" panose="020B0604020202020204" pitchFamily="34" charset="0"/>
              </a:rPr>
              <a:t>C)</a:t>
            </a:r>
          </a:p>
          <a:p>
            <a:pPr algn="ctr"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chemeClr val="tx1"/>
                </a:solidFill>
                <a:latin typeface="Arial" panose="020B0604020202020204" pitchFamily="34" charset="0"/>
              </a:rPr>
              <a:t>porózus kőzetben</a:t>
            </a:r>
          </a:p>
        </p:txBody>
      </p:sp>
      <p:sp>
        <p:nvSpPr>
          <p:cNvPr id="39" name="Freeform 32" descr="Rózsaszín merített papír"/>
          <p:cNvSpPr>
            <a:spLocks/>
          </p:cNvSpPr>
          <p:nvPr/>
        </p:nvSpPr>
        <p:spPr bwMode="auto">
          <a:xfrm>
            <a:off x="1481138" y="4495800"/>
            <a:ext cx="5240337" cy="1281113"/>
          </a:xfrm>
          <a:custGeom>
            <a:avLst/>
            <a:gdLst>
              <a:gd name="T0" fmla="*/ 0 w 6624"/>
              <a:gd name="T1" fmla="*/ 0 h 2016"/>
              <a:gd name="T2" fmla="*/ 144 w 6624"/>
              <a:gd name="T3" fmla="*/ 2016 h 2016"/>
              <a:gd name="T4" fmla="*/ 6480 w 6624"/>
              <a:gd name="T5" fmla="*/ 2016 h 2016"/>
              <a:gd name="T6" fmla="*/ 6624 w 6624"/>
              <a:gd name="T7" fmla="*/ 144 h 2016"/>
              <a:gd name="T8" fmla="*/ 0 w 6624"/>
              <a:gd name="T9" fmla="*/ 0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4" h="2016">
                <a:moveTo>
                  <a:pt x="0" y="0"/>
                </a:moveTo>
                <a:lnTo>
                  <a:pt x="144" y="2016"/>
                </a:lnTo>
                <a:lnTo>
                  <a:pt x="6480" y="2016"/>
                </a:lnTo>
                <a:lnTo>
                  <a:pt x="6624" y="14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40" name="Group 33"/>
          <p:cNvGrpSpPr>
            <a:grpSpLocks/>
          </p:cNvGrpSpPr>
          <p:nvPr/>
        </p:nvGrpSpPr>
        <p:grpSpPr bwMode="auto">
          <a:xfrm>
            <a:off x="822325" y="1747838"/>
            <a:ext cx="1042988" cy="4348162"/>
            <a:chOff x="518" y="1101"/>
            <a:chExt cx="657" cy="2739"/>
          </a:xfrm>
        </p:grpSpPr>
        <p:sp>
          <p:nvSpPr>
            <p:cNvPr id="41" name="Freeform 34" descr="Kék merített papír"/>
            <p:cNvSpPr>
              <a:spLocks/>
            </p:cNvSpPr>
            <p:nvPr/>
          </p:nvSpPr>
          <p:spPr bwMode="auto">
            <a:xfrm>
              <a:off x="817" y="2232"/>
              <a:ext cx="358" cy="1608"/>
            </a:xfrm>
            <a:custGeom>
              <a:avLst/>
              <a:gdLst>
                <a:gd name="T0" fmla="*/ 0 w 720"/>
                <a:gd name="T1" fmla="*/ 0 h 3312"/>
                <a:gd name="T2" fmla="*/ 432 w 720"/>
                <a:gd name="T3" fmla="*/ 0 h 3312"/>
                <a:gd name="T4" fmla="*/ 720 w 720"/>
                <a:gd name="T5" fmla="*/ 3312 h 3312"/>
                <a:gd name="T6" fmla="*/ 144 w 720"/>
                <a:gd name="T7" fmla="*/ 3312 h 3312"/>
                <a:gd name="T8" fmla="*/ 0 w 720"/>
                <a:gd name="T9" fmla="*/ 0 h 3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0" h="3312">
                  <a:moveTo>
                    <a:pt x="0" y="0"/>
                  </a:moveTo>
                  <a:lnTo>
                    <a:pt x="432" y="0"/>
                  </a:lnTo>
                  <a:lnTo>
                    <a:pt x="720" y="3312"/>
                  </a:lnTo>
                  <a:lnTo>
                    <a:pt x="144" y="331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2" name="Freeform 35" descr="Kék merített papír"/>
            <p:cNvSpPr>
              <a:spLocks/>
            </p:cNvSpPr>
            <p:nvPr/>
          </p:nvSpPr>
          <p:spPr bwMode="auto">
            <a:xfrm>
              <a:off x="518" y="1101"/>
              <a:ext cx="430" cy="2728"/>
            </a:xfrm>
            <a:custGeom>
              <a:avLst/>
              <a:gdLst>
                <a:gd name="T0" fmla="*/ 0 w 864"/>
                <a:gd name="T1" fmla="*/ 0 h 3456"/>
                <a:gd name="T2" fmla="*/ 576 w 864"/>
                <a:gd name="T3" fmla="*/ 0 h 3456"/>
                <a:gd name="T4" fmla="*/ 864 w 864"/>
                <a:gd name="T5" fmla="*/ 3456 h 3456"/>
                <a:gd name="T6" fmla="*/ 0 w 864"/>
                <a:gd name="T7" fmla="*/ 3456 h 3456"/>
                <a:gd name="T8" fmla="*/ 0 w 864"/>
                <a:gd name="T9" fmla="*/ 0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4" h="3456">
                  <a:moveTo>
                    <a:pt x="0" y="0"/>
                  </a:moveTo>
                  <a:lnTo>
                    <a:pt x="576" y="0"/>
                  </a:lnTo>
                  <a:lnTo>
                    <a:pt x="864" y="3456"/>
                  </a:lnTo>
                  <a:lnTo>
                    <a:pt x="0" y="345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>
              <a:off x="877" y="2221"/>
              <a:ext cx="71" cy="160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4" name="Text Box 37" descr="Kék merített papír"/>
            <p:cNvSpPr txBox="1">
              <a:spLocks noChangeArrowheads="1"/>
            </p:cNvSpPr>
            <p:nvPr/>
          </p:nvSpPr>
          <p:spPr bwMode="auto">
            <a:xfrm>
              <a:off x="518" y="2905"/>
              <a:ext cx="394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/>
            <a:lstStyle>
              <a:lvl1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just" defTabSz="914400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Hideg</a:t>
              </a:r>
              <a:r>
                <a:rPr lang="hu-HU" altLang="hu-HU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karszt</a:t>
              </a:r>
            </a:p>
          </p:txBody>
        </p:sp>
      </p:grpSp>
      <p:grpSp>
        <p:nvGrpSpPr>
          <p:cNvPr id="45" name="Group 38"/>
          <p:cNvGrpSpPr>
            <a:grpSpLocks/>
          </p:cNvGrpSpPr>
          <p:nvPr/>
        </p:nvGrpSpPr>
        <p:grpSpPr bwMode="auto">
          <a:xfrm>
            <a:off x="1676400" y="4508500"/>
            <a:ext cx="1193800" cy="1570038"/>
            <a:chOff x="1056" y="2976"/>
            <a:chExt cx="752" cy="853"/>
          </a:xfrm>
        </p:grpSpPr>
        <p:sp>
          <p:nvSpPr>
            <p:cNvPr id="46" name="Freeform 39" descr="Oklevélpapír"/>
            <p:cNvSpPr>
              <a:spLocks/>
            </p:cNvSpPr>
            <p:nvPr/>
          </p:nvSpPr>
          <p:spPr bwMode="auto">
            <a:xfrm>
              <a:off x="1092" y="3060"/>
              <a:ext cx="646" cy="769"/>
            </a:xfrm>
            <a:custGeom>
              <a:avLst/>
              <a:gdLst>
                <a:gd name="T0" fmla="*/ 0 w 1008"/>
                <a:gd name="T1" fmla="*/ 0 h 1584"/>
                <a:gd name="T2" fmla="*/ 864 w 1008"/>
                <a:gd name="T3" fmla="*/ 432 h 1584"/>
                <a:gd name="T4" fmla="*/ 1008 w 1008"/>
                <a:gd name="T5" fmla="*/ 1584 h 1584"/>
                <a:gd name="T6" fmla="*/ 144 w 1008"/>
                <a:gd name="T7" fmla="*/ 1584 h 1584"/>
                <a:gd name="T8" fmla="*/ 0 w 1008"/>
                <a:gd name="T9" fmla="*/ 0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8" h="1584">
                  <a:moveTo>
                    <a:pt x="0" y="0"/>
                  </a:moveTo>
                  <a:lnTo>
                    <a:pt x="864" y="432"/>
                  </a:lnTo>
                  <a:lnTo>
                    <a:pt x="1008" y="1584"/>
                  </a:lnTo>
                  <a:lnTo>
                    <a:pt x="144" y="158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7" name="Line 40"/>
            <p:cNvSpPr>
              <a:spLocks noChangeShapeType="1"/>
            </p:cNvSpPr>
            <p:nvPr/>
          </p:nvSpPr>
          <p:spPr bwMode="auto">
            <a:xfrm>
              <a:off x="1536" y="2976"/>
              <a:ext cx="0" cy="20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8" name="Text Box 41" descr="Oklevélpapír"/>
            <p:cNvSpPr txBox="1">
              <a:spLocks noChangeArrowheads="1"/>
            </p:cNvSpPr>
            <p:nvPr/>
          </p:nvSpPr>
          <p:spPr bwMode="auto">
            <a:xfrm>
              <a:off x="1056" y="3216"/>
              <a:ext cx="752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36000" rIns="18000" bIns="10800"/>
            <a:lstStyle>
              <a:lvl1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400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termál</a:t>
              </a:r>
            </a:p>
            <a:p>
              <a:pPr algn="ctr" defTabSz="914400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karszt-</a:t>
              </a:r>
            </a:p>
            <a:p>
              <a:pPr algn="ctr" defTabSz="914400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(&gt; 30 </a:t>
              </a:r>
              <a:r>
                <a:rPr lang="hu-HU" altLang="hu-HU" sz="1400" b="1" baseline="30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o</a:t>
              </a: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49" name="Group 42"/>
          <p:cNvGrpSpPr>
            <a:grpSpLocks/>
          </p:cNvGrpSpPr>
          <p:nvPr/>
        </p:nvGrpSpPr>
        <p:grpSpPr bwMode="auto">
          <a:xfrm>
            <a:off x="6418629" y="1328608"/>
            <a:ext cx="1219200" cy="4775200"/>
            <a:chOff x="4032" y="821"/>
            <a:chExt cx="768" cy="3008"/>
          </a:xfrm>
        </p:grpSpPr>
        <p:sp>
          <p:nvSpPr>
            <p:cNvPr id="50" name="Freeform 43" descr="Fehér márvány"/>
            <p:cNvSpPr>
              <a:spLocks/>
            </p:cNvSpPr>
            <p:nvPr/>
          </p:nvSpPr>
          <p:spPr bwMode="auto">
            <a:xfrm>
              <a:off x="4034" y="821"/>
              <a:ext cx="647" cy="3008"/>
            </a:xfrm>
            <a:custGeom>
              <a:avLst/>
              <a:gdLst>
                <a:gd name="T0" fmla="*/ 1440 w 1440"/>
                <a:gd name="T1" fmla="*/ 0 h 4752"/>
                <a:gd name="T2" fmla="*/ 1152 w 1440"/>
                <a:gd name="T3" fmla="*/ 0 h 4752"/>
                <a:gd name="T4" fmla="*/ 1008 w 1440"/>
                <a:gd name="T5" fmla="*/ 864 h 4752"/>
                <a:gd name="T6" fmla="*/ 864 w 1440"/>
                <a:gd name="T7" fmla="*/ 864 h 4752"/>
                <a:gd name="T8" fmla="*/ 720 w 1440"/>
                <a:gd name="T9" fmla="*/ 144 h 4752"/>
                <a:gd name="T10" fmla="*/ 432 w 1440"/>
                <a:gd name="T11" fmla="*/ 144 h 4752"/>
                <a:gd name="T12" fmla="*/ 0 w 1440"/>
                <a:gd name="T13" fmla="*/ 4752 h 4752"/>
                <a:gd name="T14" fmla="*/ 1440 w 1440"/>
                <a:gd name="T15" fmla="*/ 4752 h 4752"/>
                <a:gd name="T16" fmla="*/ 1440 w 1440"/>
                <a:gd name="T17" fmla="*/ 0 h 4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0" h="4752">
                  <a:moveTo>
                    <a:pt x="1440" y="0"/>
                  </a:moveTo>
                  <a:lnTo>
                    <a:pt x="1152" y="0"/>
                  </a:lnTo>
                  <a:lnTo>
                    <a:pt x="1008" y="864"/>
                  </a:lnTo>
                  <a:lnTo>
                    <a:pt x="864" y="864"/>
                  </a:lnTo>
                  <a:lnTo>
                    <a:pt x="720" y="144"/>
                  </a:lnTo>
                  <a:lnTo>
                    <a:pt x="432" y="144"/>
                  </a:lnTo>
                  <a:lnTo>
                    <a:pt x="0" y="4752"/>
                  </a:lnTo>
                  <a:lnTo>
                    <a:pt x="1440" y="4752"/>
                  </a:lnTo>
                  <a:lnTo>
                    <a:pt x="1440" y="0"/>
                  </a:lnTo>
                  <a:close/>
                </a:path>
              </a:pathLst>
            </a:custGeom>
            <a:blipFill dpi="0" rotWithShape="0">
              <a:blip r:embed="rId6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" name="Line 44"/>
            <p:cNvSpPr>
              <a:spLocks noChangeShapeType="1"/>
            </p:cNvSpPr>
            <p:nvPr/>
          </p:nvSpPr>
          <p:spPr bwMode="auto">
            <a:xfrm>
              <a:off x="4393" y="821"/>
              <a:ext cx="72" cy="2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2" name="Line 45"/>
            <p:cNvSpPr>
              <a:spLocks noChangeShapeType="1"/>
            </p:cNvSpPr>
            <p:nvPr/>
          </p:nvSpPr>
          <p:spPr bwMode="auto">
            <a:xfrm flipH="1">
              <a:off x="4181" y="821"/>
              <a:ext cx="2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3" name="Text Box 46"/>
            <p:cNvSpPr txBox="1">
              <a:spLocks noChangeArrowheads="1"/>
            </p:cNvSpPr>
            <p:nvPr/>
          </p:nvSpPr>
          <p:spPr bwMode="auto">
            <a:xfrm>
              <a:off x="4032" y="2928"/>
              <a:ext cx="76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algn="l"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fontAlgn="base">
                <a:lnSpc>
                  <a:spcPct val="10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Calibri" panose="020F0502020204030204" pitchFamily="34" charset="0"/>
                <a:defRPr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Hasadék-</a:t>
              </a:r>
            </a:p>
            <a:p>
              <a:pPr algn="ctr"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hu-HU" altLang="hu-HU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víz</a:t>
              </a:r>
            </a:p>
          </p:txBody>
        </p:sp>
      </p:grpSp>
      <p:sp>
        <p:nvSpPr>
          <p:cNvPr id="54" name="Rectangle 47" descr="Fehér márvány"/>
          <p:cNvSpPr>
            <a:spLocks noChangeArrowheads="1"/>
          </p:cNvSpPr>
          <p:nvPr/>
        </p:nvSpPr>
        <p:spPr bwMode="auto">
          <a:xfrm>
            <a:off x="2482850" y="5775325"/>
            <a:ext cx="3960813" cy="301625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0800" anchor="ctr">
            <a:spAutoFit/>
          </a:bodyPr>
          <a:lstStyle>
            <a:lvl1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kumimoji="1" lang="hu-HU" altLang="hu-HU" sz="1600" b="1">
                <a:solidFill>
                  <a:schemeClr val="tx1"/>
                </a:solidFill>
                <a:latin typeface="Arial" panose="020B0604020202020204" pitchFamily="34" charset="0"/>
              </a:rPr>
              <a:t>alaphegység</a:t>
            </a:r>
          </a:p>
        </p:txBody>
      </p:sp>
      <p:sp>
        <p:nvSpPr>
          <p:cNvPr id="55" name="Freeform 48"/>
          <p:cNvSpPr>
            <a:spLocks/>
          </p:cNvSpPr>
          <p:nvPr/>
        </p:nvSpPr>
        <p:spPr bwMode="auto">
          <a:xfrm>
            <a:off x="1277938" y="2205038"/>
            <a:ext cx="798512" cy="2376487"/>
          </a:xfrm>
          <a:custGeom>
            <a:avLst/>
            <a:gdLst>
              <a:gd name="T0" fmla="*/ 0 w 1008"/>
              <a:gd name="T1" fmla="*/ 0 h 3456"/>
              <a:gd name="T2" fmla="*/ 144 w 1008"/>
              <a:gd name="T3" fmla="*/ 1872 h 3456"/>
              <a:gd name="T4" fmla="*/ 432 w 1008"/>
              <a:gd name="T5" fmla="*/ 1872 h 3456"/>
              <a:gd name="T6" fmla="*/ 576 w 1008"/>
              <a:gd name="T7" fmla="*/ 3456 h 3456"/>
              <a:gd name="T8" fmla="*/ 1008 w 1008"/>
              <a:gd name="T9" fmla="*/ 3456 h 3456"/>
              <a:gd name="T10" fmla="*/ 1008 w 1008"/>
              <a:gd name="T11" fmla="*/ 720 h 3456"/>
              <a:gd name="T12" fmla="*/ 576 w 1008"/>
              <a:gd name="T13" fmla="*/ 576 h 3456"/>
              <a:gd name="T14" fmla="*/ 288 w 1008"/>
              <a:gd name="T15" fmla="*/ 576 h 3456"/>
              <a:gd name="T16" fmla="*/ 144 w 1008"/>
              <a:gd name="T17" fmla="*/ 432 h 3456"/>
              <a:gd name="T18" fmla="*/ 0 w 1008"/>
              <a:gd name="T19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8" h="3456">
                <a:moveTo>
                  <a:pt x="0" y="0"/>
                </a:moveTo>
                <a:lnTo>
                  <a:pt x="144" y="1872"/>
                </a:lnTo>
                <a:lnTo>
                  <a:pt x="432" y="1872"/>
                </a:lnTo>
                <a:lnTo>
                  <a:pt x="576" y="3456"/>
                </a:lnTo>
                <a:lnTo>
                  <a:pt x="1008" y="3456"/>
                </a:lnTo>
                <a:lnTo>
                  <a:pt x="1008" y="720"/>
                </a:lnTo>
                <a:lnTo>
                  <a:pt x="576" y="576"/>
                </a:lnTo>
                <a:lnTo>
                  <a:pt x="288" y="576"/>
                </a:lnTo>
                <a:lnTo>
                  <a:pt x="144" y="432"/>
                </a:lnTo>
                <a:lnTo>
                  <a:pt x="0" y="0"/>
                </a:lnTo>
                <a:close/>
              </a:path>
            </a:pathLst>
          </a:custGeom>
          <a:solidFill>
            <a:srgbClr val="E1FFE1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6" name="Freeform 49"/>
          <p:cNvSpPr>
            <a:spLocks/>
          </p:cNvSpPr>
          <p:nvPr/>
        </p:nvSpPr>
        <p:spPr bwMode="auto">
          <a:xfrm>
            <a:off x="3348038" y="2349500"/>
            <a:ext cx="1936750" cy="2232025"/>
          </a:xfrm>
          <a:custGeom>
            <a:avLst/>
            <a:gdLst>
              <a:gd name="T0" fmla="*/ 0 w 2448"/>
              <a:gd name="T1" fmla="*/ 432 h 4896"/>
              <a:gd name="T2" fmla="*/ 0 w 2448"/>
              <a:gd name="T3" fmla="*/ 4896 h 4896"/>
              <a:gd name="T4" fmla="*/ 2448 w 2448"/>
              <a:gd name="T5" fmla="*/ 4896 h 4896"/>
              <a:gd name="T6" fmla="*/ 2448 w 2448"/>
              <a:gd name="T7" fmla="*/ 144 h 4896"/>
              <a:gd name="T8" fmla="*/ 2160 w 2448"/>
              <a:gd name="T9" fmla="*/ 0 h 4896"/>
              <a:gd name="T10" fmla="*/ 2016 w 2448"/>
              <a:gd name="T11" fmla="*/ 0 h 4896"/>
              <a:gd name="T12" fmla="*/ 1728 w 2448"/>
              <a:gd name="T13" fmla="*/ 0 h 4896"/>
              <a:gd name="T14" fmla="*/ 1152 w 2448"/>
              <a:gd name="T15" fmla="*/ 0 h 4896"/>
              <a:gd name="T16" fmla="*/ 720 w 2448"/>
              <a:gd name="T17" fmla="*/ 0 h 4896"/>
              <a:gd name="T18" fmla="*/ 576 w 2448"/>
              <a:gd name="T19" fmla="*/ 0 h 4896"/>
              <a:gd name="T20" fmla="*/ 288 w 2448"/>
              <a:gd name="T21" fmla="*/ 288 h 4896"/>
              <a:gd name="T22" fmla="*/ 144 w 2448"/>
              <a:gd name="T23" fmla="*/ 288 h 4896"/>
              <a:gd name="T24" fmla="*/ 0 w 2448"/>
              <a:gd name="T25" fmla="*/ 432 h 4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48" h="4896">
                <a:moveTo>
                  <a:pt x="0" y="432"/>
                </a:moveTo>
                <a:lnTo>
                  <a:pt x="0" y="4896"/>
                </a:lnTo>
                <a:lnTo>
                  <a:pt x="2448" y="4896"/>
                </a:lnTo>
                <a:lnTo>
                  <a:pt x="2448" y="144"/>
                </a:lnTo>
                <a:lnTo>
                  <a:pt x="2160" y="0"/>
                </a:lnTo>
                <a:lnTo>
                  <a:pt x="2016" y="0"/>
                </a:lnTo>
                <a:lnTo>
                  <a:pt x="1728" y="0"/>
                </a:lnTo>
                <a:lnTo>
                  <a:pt x="1152" y="0"/>
                </a:lnTo>
                <a:lnTo>
                  <a:pt x="720" y="0"/>
                </a:lnTo>
                <a:lnTo>
                  <a:pt x="576" y="0"/>
                </a:lnTo>
                <a:lnTo>
                  <a:pt x="288" y="288"/>
                </a:lnTo>
                <a:lnTo>
                  <a:pt x="144" y="288"/>
                </a:lnTo>
                <a:lnTo>
                  <a:pt x="0" y="432"/>
                </a:lnTo>
                <a:close/>
              </a:path>
            </a:pathLst>
          </a:custGeom>
          <a:solidFill>
            <a:srgbClr val="E1FFE1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D9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7" name="Freeform 50"/>
          <p:cNvSpPr>
            <a:spLocks/>
          </p:cNvSpPr>
          <p:nvPr/>
        </p:nvSpPr>
        <p:spPr bwMode="auto">
          <a:xfrm>
            <a:off x="5264150" y="2301875"/>
            <a:ext cx="798513" cy="2351088"/>
          </a:xfrm>
          <a:custGeom>
            <a:avLst/>
            <a:gdLst>
              <a:gd name="T0" fmla="*/ 0 w 1008"/>
              <a:gd name="T1" fmla="*/ 144 h 4896"/>
              <a:gd name="T2" fmla="*/ 0 w 1008"/>
              <a:gd name="T3" fmla="*/ 4896 h 4896"/>
              <a:gd name="T4" fmla="*/ 1008 w 1008"/>
              <a:gd name="T5" fmla="*/ 4896 h 4896"/>
              <a:gd name="T6" fmla="*/ 1008 w 1008"/>
              <a:gd name="T7" fmla="*/ 0 h 4896"/>
              <a:gd name="T8" fmla="*/ 720 w 1008"/>
              <a:gd name="T9" fmla="*/ 144 h 4896"/>
              <a:gd name="T10" fmla="*/ 432 w 1008"/>
              <a:gd name="T11" fmla="*/ 144 h 4896"/>
              <a:gd name="T12" fmla="*/ 144 w 1008"/>
              <a:gd name="T13" fmla="*/ 144 h 4896"/>
              <a:gd name="T14" fmla="*/ 0 w 1008"/>
              <a:gd name="T15" fmla="*/ 144 h 4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08" h="4896">
                <a:moveTo>
                  <a:pt x="0" y="144"/>
                </a:moveTo>
                <a:lnTo>
                  <a:pt x="0" y="4896"/>
                </a:lnTo>
                <a:lnTo>
                  <a:pt x="1008" y="4896"/>
                </a:lnTo>
                <a:lnTo>
                  <a:pt x="1008" y="0"/>
                </a:lnTo>
                <a:lnTo>
                  <a:pt x="720" y="144"/>
                </a:lnTo>
                <a:lnTo>
                  <a:pt x="432" y="144"/>
                </a:lnTo>
                <a:lnTo>
                  <a:pt x="144" y="144"/>
                </a:lnTo>
                <a:lnTo>
                  <a:pt x="0" y="144"/>
                </a:lnTo>
                <a:close/>
              </a:path>
            </a:pathLst>
          </a:custGeom>
          <a:solidFill>
            <a:srgbClr val="FFCC9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8" name="Freeform 51"/>
          <p:cNvSpPr>
            <a:spLocks/>
          </p:cNvSpPr>
          <p:nvPr/>
        </p:nvSpPr>
        <p:spPr bwMode="auto">
          <a:xfrm>
            <a:off x="6065838" y="1773238"/>
            <a:ext cx="811212" cy="2879725"/>
          </a:xfrm>
          <a:custGeom>
            <a:avLst/>
            <a:gdLst>
              <a:gd name="T0" fmla="*/ 864 w 864"/>
              <a:gd name="T1" fmla="*/ 0 h 5904"/>
              <a:gd name="T2" fmla="*/ 720 w 864"/>
              <a:gd name="T3" fmla="*/ 0 h 5904"/>
              <a:gd name="T4" fmla="*/ 576 w 864"/>
              <a:gd name="T5" fmla="*/ 432 h 5904"/>
              <a:gd name="T6" fmla="*/ 432 w 864"/>
              <a:gd name="T7" fmla="*/ 864 h 5904"/>
              <a:gd name="T8" fmla="*/ 288 w 864"/>
              <a:gd name="T9" fmla="*/ 1008 h 5904"/>
              <a:gd name="T10" fmla="*/ 0 w 864"/>
              <a:gd name="T11" fmla="*/ 1008 h 5904"/>
              <a:gd name="T12" fmla="*/ 0 w 864"/>
              <a:gd name="T13" fmla="*/ 5904 h 5904"/>
              <a:gd name="T14" fmla="*/ 432 w 864"/>
              <a:gd name="T15" fmla="*/ 5904 h 5904"/>
              <a:gd name="T16" fmla="*/ 864 w 864"/>
              <a:gd name="T17" fmla="*/ 0 h 5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4" h="5904">
                <a:moveTo>
                  <a:pt x="864" y="0"/>
                </a:moveTo>
                <a:lnTo>
                  <a:pt x="720" y="0"/>
                </a:lnTo>
                <a:lnTo>
                  <a:pt x="576" y="432"/>
                </a:lnTo>
                <a:lnTo>
                  <a:pt x="432" y="864"/>
                </a:lnTo>
                <a:lnTo>
                  <a:pt x="288" y="1008"/>
                </a:lnTo>
                <a:lnTo>
                  <a:pt x="0" y="1008"/>
                </a:lnTo>
                <a:lnTo>
                  <a:pt x="0" y="5904"/>
                </a:lnTo>
                <a:lnTo>
                  <a:pt x="432" y="5904"/>
                </a:lnTo>
                <a:lnTo>
                  <a:pt x="864" y="0"/>
                </a:lnTo>
                <a:close/>
              </a:path>
            </a:pathLst>
          </a:custGeom>
          <a:solidFill>
            <a:srgbClr val="E1FFE1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9" name="Line 52"/>
          <p:cNvSpPr>
            <a:spLocks noChangeShapeType="1"/>
          </p:cNvSpPr>
          <p:nvPr/>
        </p:nvSpPr>
        <p:spPr bwMode="auto">
          <a:xfrm flipH="1">
            <a:off x="5289550" y="2420938"/>
            <a:ext cx="0" cy="22653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0" name="Line 53"/>
          <p:cNvSpPr>
            <a:spLocks noChangeShapeType="1"/>
          </p:cNvSpPr>
          <p:nvPr/>
        </p:nvSpPr>
        <p:spPr bwMode="auto">
          <a:xfrm>
            <a:off x="6062663" y="2190750"/>
            <a:ext cx="0" cy="23764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" name="Line 54"/>
          <p:cNvSpPr>
            <a:spLocks noChangeShapeType="1"/>
          </p:cNvSpPr>
          <p:nvPr/>
        </p:nvSpPr>
        <p:spPr bwMode="auto">
          <a:xfrm flipH="1">
            <a:off x="3348038" y="2492375"/>
            <a:ext cx="0" cy="210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2" name="Line 55"/>
          <p:cNvSpPr>
            <a:spLocks noChangeShapeType="1"/>
          </p:cNvSpPr>
          <p:nvPr/>
        </p:nvSpPr>
        <p:spPr bwMode="auto">
          <a:xfrm>
            <a:off x="4352925" y="2190750"/>
            <a:ext cx="3175" cy="2390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63" name="Group 56"/>
          <p:cNvGrpSpPr>
            <a:grpSpLocks/>
          </p:cNvGrpSpPr>
          <p:nvPr/>
        </p:nvGrpSpPr>
        <p:grpSpPr bwMode="auto">
          <a:xfrm>
            <a:off x="1331913" y="2708275"/>
            <a:ext cx="1044575" cy="2120900"/>
            <a:chOff x="839" y="1706"/>
            <a:chExt cx="658" cy="1336"/>
          </a:xfrm>
        </p:grpSpPr>
        <p:sp>
          <p:nvSpPr>
            <p:cNvPr id="64" name="AutoShape 57"/>
            <p:cNvSpPr>
              <a:spLocks noChangeArrowheads="1"/>
            </p:cNvSpPr>
            <p:nvPr/>
          </p:nvSpPr>
          <p:spPr bwMode="auto">
            <a:xfrm rot="-348040">
              <a:off x="839" y="1706"/>
              <a:ext cx="144" cy="280"/>
            </a:xfrm>
            <a:prstGeom prst="downArrow">
              <a:avLst>
                <a:gd name="adj1" fmla="val 50000"/>
                <a:gd name="adj2" fmla="val 48611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5" name="AutoShape 58"/>
            <p:cNvSpPr>
              <a:spLocks noChangeArrowheads="1"/>
            </p:cNvSpPr>
            <p:nvPr/>
          </p:nvSpPr>
          <p:spPr bwMode="auto">
            <a:xfrm rot="-970467">
              <a:off x="1079" y="2762"/>
              <a:ext cx="143" cy="280"/>
            </a:xfrm>
            <a:prstGeom prst="downArrow">
              <a:avLst>
                <a:gd name="adj1" fmla="val 50000"/>
                <a:gd name="adj2" fmla="val 48951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6" name="AutoShape 59"/>
            <p:cNvSpPr>
              <a:spLocks noChangeArrowheads="1"/>
            </p:cNvSpPr>
            <p:nvPr/>
          </p:nvSpPr>
          <p:spPr bwMode="auto">
            <a:xfrm rot="332004">
              <a:off x="1354" y="1778"/>
              <a:ext cx="143" cy="258"/>
            </a:xfrm>
            <a:prstGeom prst="upArrow">
              <a:avLst>
                <a:gd name="adj1" fmla="val 50000"/>
                <a:gd name="adj2" fmla="val 45105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" name="AutoShape 60"/>
            <p:cNvSpPr>
              <a:spLocks noChangeArrowheads="1"/>
            </p:cNvSpPr>
            <p:nvPr/>
          </p:nvSpPr>
          <p:spPr bwMode="auto">
            <a:xfrm rot="308111">
              <a:off x="1315" y="2773"/>
              <a:ext cx="144" cy="257"/>
            </a:xfrm>
            <a:prstGeom prst="upArrow">
              <a:avLst>
                <a:gd name="adj1" fmla="val 50000"/>
                <a:gd name="adj2" fmla="val 44618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8" name="Group 61"/>
          <p:cNvGrpSpPr>
            <a:grpSpLocks/>
          </p:cNvGrpSpPr>
          <p:nvPr/>
        </p:nvGrpSpPr>
        <p:grpSpPr bwMode="auto">
          <a:xfrm>
            <a:off x="2646363" y="2525713"/>
            <a:ext cx="1479550" cy="2441575"/>
            <a:chOff x="1667" y="1591"/>
            <a:chExt cx="932" cy="1538"/>
          </a:xfrm>
        </p:grpSpPr>
        <p:sp>
          <p:nvSpPr>
            <p:cNvPr id="69" name="AutoShape 62"/>
            <p:cNvSpPr>
              <a:spLocks noChangeArrowheads="1"/>
            </p:cNvSpPr>
            <p:nvPr/>
          </p:nvSpPr>
          <p:spPr bwMode="auto">
            <a:xfrm rot="445267">
              <a:off x="2455" y="1591"/>
              <a:ext cx="144" cy="279"/>
            </a:xfrm>
            <a:prstGeom prst="downArrow">
              <a:avLst>
                <a:gd name="adj1" fmla="val 50000"/>
                <a:gd name="adj2" fmla="val 48438"/>
              </a:avLst>
            </a:prstGeom>
            <a:solidFill>
              <a:srgbClr val="D9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" name="AutoShape 63"/>
            <p:cNvSpPr>
              <a:spLocks noChangeArrowheads="1"/>
            </p:cNvSpPr>
            <p:nvPr/>
          </p:nvSpPr>
          <p:spPr bwMode="auto">
            <a:xfrm rot="850293">
              <a:off x="2312" y="2850"/>
              <a:ext cx="143" cy="279"/>
            </a:xfrm>
            <a:prstGeom prst="downArrow">
              <a:avLst>
                <a:gd name="adj1" fmla="val 50000"/>
                <a:gd name="adj2" fmla="val 48776"/>
              </a:avLst>
            </a:prstGeom>
            <a:solidFill>
              <a:srgbClr val="D9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" name="AutoShape 64"/>
            <p:cNvSpPr>
              <a:spLocks noChangeArrowheads="1"/>
            </p:cNvSpPr>
            <p:nvPr/>
          </p:nvSpPr>
          <p:spPr bwMode="auto">
            <a:xfrm rot="-761707">
              <a:off x="1809" y="2780"/>
              <a:ext cx="145" cy="257"/>
            </a:xfrm>
            <a:prstGeom prst="upArrow">
              <a:avLst>
                <a:gd name="adj1" fmla="val 50000"/>
                <a:gd name="adj2" fmla="val 44310"/>
              </a:avLst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2" name="AutoShape 65"/>
            <p:cNvSpPr>
              <a:spLocks noChangeArrowheads="1"/>
            </p:cNvSpPr>
            <p:nvPr/>
          </p:nvSpPr>
          <p:spPr bwMode="auto">
            <a:xfrm rot="-551308">
              <a:off x="1667" y="1800"/>
              <a:ext cx="142" cy="258"/>
            </a:xfrm>
            <a:prstGeom prst="upArrow">
              <a:avLst>
                <a:gd name="adj1" fmla="val 50000"/>
                <a:gd name="adj2" fmla="val 45423"/>
              </a:avLst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3" name="Group 66"/>
          <p:cNvGrpSpPr>
            <a:grpSpLocks/>
          </p:cNvGrpSpPr>
          <p:nvPr/>
        </p:nvGrpSpPr>
        <p:grpSpPr bwMode="auto">
          <a:xfrm>
            <a:off x="4572000" y="2525713"/>
            <a:ext cx="1025525" cy="2441575"/>
            <a:chOff x="2880" y="1591"/>
            <a:chExt cx="646" cy="1538"/>
          </a:xfrm>
        </p:grpSpPr>
        <p:sp>
          <p:nvSpPr>
            <p:cNvPr id="74" name="AutoShape 67"/>
            <p:cNvSpPr>
              <a:spLocks noChangeArrowheads="1"/>
            </p:cNvSpPr>
            <p:nvPr/>
          </p:nvSpPr>
          <p:spPr bwMode="auto">
            <a:xfrm rot="-228463">
              <a:off x="2880" y="1591"/>
              <a:ext cx="143" cy="279"/>
            </a:xfrm>
            <a:prstGeom prst="downArrow">
              <a:avLst>
                <a:gd name="adj1" fmla="val 50000"/>
                <a:gd name="adj2" fmla="val 48776"/>
              </a:avLst>
            </a:prstGeom>
            <a:solidFill>
              <a:srgbClr val="D9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5" name="AutoShape 68"/>
            <p:cNvSpPr>
              <a:spLocks noChangeArrowheads="1"/>
            </p:cNvSpPr>
            <p:nvPr/>
          </p:nvSpPr>
          <p:spPr bwMode="auto">
            <a:xfrm rot="-401680">
              <a:off x="3023" y="2850"/>
              <a:ext cx="145" cy="279"/>
            </a:xfrm>
            <a:prstGeom prst="downArrow">
              <a:avLst>
                <a:gd name="adj1" fmla="val 50000"/>
                <a:gd name="adj2" fmla="val 48103"/>
              </a:avLst>
            </a:prstGeom>
            <a:solidFill>
              <a:srgbClr val="D9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6" name="AutoShape 69"/>
            <p:cNvSpPr>
              <a:spLocks noChangeArrowheads="1"/>
            </p:cNvSpPr>
            <p:nvPr/>
          </p:nvSpPr>
          <p:spPr bwMode="auto">
            <a:xfrm rot="373339">
              <a:off x="3310" y="2850"/>
              <a:ext cx="145" cy="257"/>
            </a:xfrm>
            <a:prstGeom prst="upArrow">
              <a:avLst>
                <a:gd name="adj1" fmla="val 50000"/>
                <a:gd name="adj2" fmla="val 44310"/>
              </a:avLst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7" name="AutoShape 70"/>
            <p:cNvSpPr>
              <a:spLocks noChangeArrowheads="1"/>
            </p:cNvSpPr>
            <p:nvPr/>
          </p:nvSpPr>
          <p:spPr bwMode="auto">
            <a:xfrm rot="275740">
              <a:off x="3382" y="1731"/>
              <a:ext cx="144" cy="258"/>
            </a:xfrm>
            <a:prstGeom prst="upArrow">
              <a:avLst>
                <a:gd name="adj1" fmla="val 50000"/>
                <a:gd name="adj2" fmla="val 44792"/>
              </a:avLst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" name="Group 71"/>
          <p:cNvGrpSpPr>
            <a:grpSpLocks/>
          </p:cNvGrpSpPr>
          <p:nvPr/>
        </p:nvGrpSpPr>
        <p:grpSpPr bwMode="auto">
          <a:xfrm>
            <a:off x="5607050" y="2525713"/>
            <a:ext cx="1025525" cy="2441575"/>
            <a:chOff x="3532" y="1591"/>
            <a:chExt cx="646" cy="1538"/>
          </a:xfrm>
        </p:grpSpPr>
        <p:sp>
          <p:nvSpPr>
            <p:cNvPr id="79" name="AutoShape 72"/>
            <p:cNvSpPr>
              <a:spLocks noChangeArrowheads="1"/>
            </p:cNvSpPr>
            <p:nvPr/>
          </p:nvSpPr>
          <p:spPr bwMode="auto">
            <a:xfrm rot="378509">
              <a:off x="4034" y="1591"/>
              <a:ext cx="144" cy="279"/>
            </a:xfrm>
            <a:prstGeom prst="downArrow">
              <a:avLst>
                <a:gd name="adj1" fmla="val 50000"/>
                <a:gd name="adj2" fmla="val 48438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0" name="AutoShape 73"/>
            <p:cNvSpPr>
              <a:spLocks noChangeArrowheads="1"/>
            </p:cNvSpPr>
            <p:nvPr/>
          </p:nvSpPr>
          <p:spPr bwMode="auto">
            <a:xfrm rot="782909">
              <a:off x="3891" y="2850"/>
              <a:ext cx="143" cy="279"/>
            </a:xfrm>
            <a:prstGeom prst="downArrow">
              <a:avLst>
                <a:gd name="adj1" fmla="val 50000"/>
                <a:gd name="adj2" fmla="val 4877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1" name="AutoShape 74"/>
            <p:cNvSpPr>
              <a:spLocks noChangeArrowheads="1"/>
            </p:cNvSpPr>
            <p:nvPr/>
          </p:nvSpPr>
          <p:spPr bwMode="auto">
            <a:xfrm rot="-437032">
              <a:off x="3603" y="2850"/>
              <a:ext cx="145" cy="257"/>
            </a:xfrm>
            <a:prstGeom prst="upArrow">
              <a:avLst>
                <a:gd name="adj1" fmla="val 50000"/>
                <a:gd name="adj2" fmla="val 44310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82" name="AutoShape 75"/>
            <p:cNvSpPr>
              <a:spLocks noChangeArrowheads="1"/>
            </p:cNvSpPr>
            <p:nvPr/>
          </p:nvSpPr>
          <p:spPr bwMode="auto">
            <a:xfrm rot="-234071">
              <a:off x="3532" y="1731"/>
              <a:ext cx="143" cy="258"/>
            </a:xfrm>
            <a:prstGeom prst="upArrow">
              <a:avLst>
                <a:gd name="adj1" fmla="val 50000"/>
                <a:gd name="adj2" fmla="val 45105"/>
              </a:avLst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3" name="Text Box 76"/>
          <p:cNvSpPr txBox="1">
            <a:spLocks noChangeArrowheads="1"/>
          </p:cNvSpPr>
          <p:nvPr/>
        </p:nvSpPr>
        <p:spPr bwMode="auto">
          <a:xfrm>
            <a:off x="4000500" y="2189163"/>
            <a:ext cx="933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chemeClr val="tx1"/>
                </a:solidFill>
                <a:latin typeface="Tahoma" panose="020B0604030504040204" pitchFamily="34" charset="0"/>
              </a:rPr>
              <a:t>talajvíz</a:t>
            </a:r>
          </a:p>
        </p:txBody>
      </p:sp>
      <p:sp>
        <p:nvSpPr>
          <p:cNvPr id="84" name="Text Box 77"/>
          <p:cNvSpPr txBox="1">
            <a:spLocks noChangeArrowheads="1"/>
          </p:cNvSpPr>
          <p:nvPr/>
        </p:nvSpPr>
        <p:spPr bwMode="auto">
          <a:xfrm>
            <a:off x="3870325" y="5180013"/>
            <a:ext cx="1141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algn="l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anose="020F0502020204030204" pitchFamily="34" charset="0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hu-HU" altLang="hu-HU" sz="1600" b="1">
                <a:solidFill>
                  <a:schemeClr val="tx1"/>
                </a:solidFill>
                <a:latin typeface="Tahoma" panose="020B0604030504040204" pitchFamily="34" charset="0"/>
              </a:rPr>
              <a:t>termálvíz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79574" y="6272478"/>
            <a:ext cx="77768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400" dirty="0" smtClean="0"/>
              <a:t>Jelentős vízkivétel hatása másik víztestben is jelentkezhet:  </a:t>
            </a:r>
            <a:r>
              <a:rPr lang="hu-HU" altLang="hu-HU" sz="1400" dirty="0">
                <a:latin typeface="Arial Unicode MS" panose="020B0604020202020204" pitchFamily="34" charset="-128"/>
              </a:rPr>
              <a:t>pl. vízkivétel döntően porózusból, de a sekély gyenge, mert azon van a FAVÖKO</a:t>
            </a:r>
            <a:r>
              <a:rPr lang="hu-HU" altLang="hu-HU" sz="1400" dirty="0"/>
              <a:t> </a:t>
            </a:r>
            <a:endParaRPr lang="hu-HU" altLang="hu-HU" sz="1400" dirty="0">
              <a:latin typeface="Arial" panose="020B0604020202020204" pitchFamily="34" charset="0"/>
            </a:endParaRPr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3506" y="12878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41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FELSZÍN ALATTI </a:t>
            </a:r>
            <a:r>
              <a:rPr lang="hu-HU" altLang="hu-HU" sz="2400" b="1" dirty="0">
                <a:solidFill>
                  <a:schemeClr val="bg1"/>
                </a:solidFill>
              </a:rPr>
              <a:t>VÍZTESTEK MENNYISÉGI ÁLLAPOTA </a:t>
            </a:r>
          </a:p>
        </p:txBody>
      </p:sp>
      <p:sp>
        <p:nvSpPr>
          <p:cNvPr id="3" name="Téglalap 2"/>
          <p:cNvSpPr/>
          <p:nvPr/>
        </p:nvSpPr>
        <p:spPr>
          <a:xfrm>
            <a:off x="281487" y="1484784"/>
            <a:ext cx="833844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400" b="1" u="sng" dirty="0"/>
              <a:t>A felszín alatti víztestek mennyiségi állapotát ötféle teszttel </a:t>
            </a:r>
            <a:r>
              <a:rPr lang="hu-HU" sz="1400" b="1" u="sng" dirty="0" smtClean="0"/>
              <a:t>vizsgálták: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/>
              <a:t>A </a:t>
            </a:r>
            <a:r>
              <a:rPr lang="hu-HU" sz="1400" dirty="0">
                <a:solidFill>
                  <a:srgbClr val="FF0000"/>
                </a:solidFill>
              </a:rPr>
              <a:t>süllyedéses teszt </a:t>
            </a:r>
            <a:r>
              <a:rPr lang="hu-HU" sz="1400" dirty="0"/>
              <a:t>a monitoring kutakban mért adatok alapján trendelemzéseket végez. 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/>
              <a:t>Az </a:t>
            </a:r>
            <a:r>
              <a:rPr lang="hu-HU" sz="1400" dirty="0">
                <a:solidFill>
                  <a:srgbClr val="FF0000"/>
                </a:solidFill>
              </a:rPr>
              <a:t>ún. vízmérleg teszt </a:t>
            </a:r>
            <a:r>
              <a:rPr lang="hu-HU" sz="1400" dirty="0"/>
              <a:t>a víztest szintű vízigények kielégítését vizsgálja. 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/>
              <a:t>A </a:t>
            </a:r>
            <a:r>
              <a:rPr lang="hu-HU" sz="1400" dirty="0">
                <a:solidFill>
                  <a:srgbClr val="FF0000"/>
                </a:solidFill>
              </a:rPr>
              <a:t>FAVÖKO teszt </a:t>
            </a:r>
            <a:r>
              <a:rPr lang="hu-HU" sz="1400" dirty="0"/>
              <a:t>a vizes és a magas talajvízállástól függő ökoszisztémák természet-védelem szerint meghatározott állapotát veszi alapul. </a:t>
            </a:r>
          </a:p>
          <a:p>
            <a:pPr marL="342900" indent="-342900" algn="just">
              <a:buFont typeface="+mj-lt"/>
              <a:buAutoNum type="arabicPeriod"/>
            </a:pP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>
                <a:solidFill>
                  <a:srgbClr val="FF0000"/>
                </a:solidFill>
              </a:rPr>
              <a:t>F</a:t>
            </a:r>
            <a:r>
              <a:rPr lang="hu-HU" sz="1400" dirty="0" smtClean="0">
                <a:solidFill>
                  <a:srgbClr val="FF0000"/>
                </a:solidFill>
              </a:rPr>
              <a:t>elszíni </a:t>
            </a:r>
            <a:r>
              <a:rPr lang="hu-HU" sz="1400" dirty="0">
                <a:solidFill>
                  <a:srgbClr val="FF0000"/>
                </a:solidFill>
              </a:rPr>
              <a:t>víz </a:t>
            </a:r>
            <a:r>
              <a:rPr lang="hu-HU" sz="1400" dirty="0" smtClean="0">
                <a:solidFill>
                  <a:srgbClr val="FF0000"/>
                </a:solidFill>
              </a:rPr>
              <a:t>teszt</a:t>
            </a:r>
            <a:r>
              <a:rPr lang="hu-HU" sz="1400" dirty="0" smtClean="0"/>
              <a:t>, mert a felszín </a:t>
            </a:r>
            <a:r>
              <a:rPr lang="hu-HU" sz="1400" dirty="0"/>
              <a:t>alatti vízből származó táplálás csökkenése a források vízhozamára, a vízfolyások </a:t>
            </a:r>
            <a:r>
              <a:rPr lang="hu-HU" sz="1400" dirty="0" err="1"/>
              <a:t>alapvízhozamára</a:t>
            </a:r>
            <a:r>
              <a:rPr lang="hu-HU" sz="1400" dirty="0"/>
              <a:t> is hatással lehet. </a:t>
            </a:r>
            <a:endParaRPr lang="hu-HU" sz="1400" dirty="0" smtClean="0"/>
          </a:p>
          <a:p>
            <a:pPr marL="342900" indent="-342900" algn="just">
              <a:buFont typeface="+mj-lt"/>
              <a:buAutoNum type="arabicPeriod"/>
            </a:pPr>
            <a:endParaRPr lang="hu-H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hu-HU" sz="1400" dirty="0"/>
              <a:t>Az </a:t>
            </a:r>
            <a:r>
              <a:rPr lang="hu-HU" sz="1400" dirty="0" err="1">
                <a:solidFill>
                  <a:srgbClr val="FF0000"/>
                </a:solidFill>
              </a:rPr>
              <a:t>intrúziós</a:t>
            </a:r>
            <a:r>
              <a:rPr lang="hu-HU" sz="1400" dirty="0">
                <a:solidFill>
                  <a:srgbClr val="FF0000"/>
                </a:solidFill>
              </a:rPr>
              <a:t> teszt</a:t>
            </a:r>
            <a:r>
              <a:rPr lang="hu-HU" sz="1400" dirty="0"/>
              <a:t> azt vizsgálja, hogy a vízkivétel következtében létre jött-e a természetes áramlási rendszerek olyan mértékű átalakulása, hogy az a felszín alatti víz hőmérsékletében és vízkémiai összetételében tartós változást eredményezett </a:t>
            </a:r>
          </a:p>
          <a:p>
            <a:endParaRPr lang="hu-HU" sz="1400" dirty="0" smtClean="0"/>
          </a:p>
          <a:p>
            <a:endParaRPr lang="hu-HU" sz="1400" dirty="0"/>
          </a:p>
          <a:p>
            <a:pPr algn="just"/>
            <a:r>
              <a:rPr lang="hu-HU" sz="1400" dirty="0" smtClean="0"/>
              <a:t>Az </a:t>
            </a:r>
            <a:r>
              <a:rPr lang="hu-HU" sz="1400" dirty="0"/>
              <a:t>elvégzett tesztek alapján jelenleg a </a:t>
            </a:r>
            <a:r>
              <a:rPr lang="hu-HU" sz="1400" b="1" dirty="0"/>
              <a:t>185 felszín alatti víztest közül 16 állapota gyenge és 6 darab minősíthető jó, de gyenge kockázatúnak. </a:t>
            </a:r>
            <a:endParaRPr lang="hu-HU" sz="1400" b="1" dirty="0" smtClean="0"/>
          </a:p>
          <a:p>
            <a:pPr algn="just"/>
            <a:r>
              <a:rPr lang="hu-HU" sz="1400" dirty="0" smtClean="0"/>
              <a:t>Az </a:t>
            </a:r>
            <a:r>
              <a:rPr lang="hu-HU" sz="1400" dirty="0"/>
              <a:t>összesített minősítés </a:t>
            </a:r>
            <a:r>
              <a:rPr lang="hu-HU" sz="1400" dirty="0" smtClean="0"/>
              <a:t>folyamatban van, ami alapján </a:t>
            </a:r>
            <a:r>
              <a:rPr lang="hu-HU" sz="1400" dirty="0"/>
              <a:t>a jó és a jó, de gyenge állapot kockázata állapotú víztestek száma kevesebb is </a:t>
            </a:r>
            <a:r>
              <a:rPr lang="hu-HU" sz="1400" dirty="0" smtClean="0"/>
              <a:t>lehet. </a:t>
            </a:r>
          </a:p>
          <a:p>
            <a:pPr algn="just"/>
            <a:r>
              <a:rPr lang="hu-HU" sz="1400" dirty="0" smtClean="0"/>
              <a:t>A </a:t>
            </a:r>
            <a:r>
              <a:rPr lang="hu-HU" sz="1400" dirty="0"/>
              <a:t>gyenge állapotot okozó minősítés között a legnagyobb arányban a gyenge állapotú FAVÖKO szerepel. </a:t>
            </a:r>
          </a:p>
          <a:p>
            <a:endParaRPr lang="hu-HU" dirty="0"/>
          </a:p>
          <a:p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03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29937" y="116632"/>
            <a:ext cx="7454431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Vízkivételek hatása</a:t>
            </a:r>
            <a:endParaRPr lang="hu-HU" dirty="0"/>
          </a:p>
        </p:txBody>
      </p:sp>
      <p:pic>
        <p:nvPicPr>
          <p:cNvPr id="5" name="Tartalom helye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461" y="1604317"/>
            <a:ext cx="4074515" cy="2880000"/>
          </a:xfrm>
          <a:noFill/>
        </p:spPr>
      </p:pic>
      <p:pic>
        <p:nvPicPr>
          <p:cNvPr id="6" name="Picture 7" descr="orsz_06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915" y="1655159"/>
            <a:ext cx="4073451" cy="28800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51520" y="4455195"/>
            <a:ext cx="3888432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09600" indent="-609600"/>
            <a:r>
              <a:rPr lang="hu-HU" altLang="hu-HU" sz="1200" b="1" dirty="0" smtClean="0">
                <a:solidFill>
                  <a:srgbClr val="FF0000"/>
                </a:solidFill>
              </a:rPr>
              <a:t>Gyenge </a:t>
            </a:r>
            <a:r>
              <a:rPr lang="hu-HU" altLang="hu-HU" sz="1200" b="1" dirty="0">
                <a:solidFill>
                  <a:srgbClr val="FF0000"/>
                </a:solidFill>
              </a:rPr>
              <a:t>az állapot</a:t>
            </a:r>
            <a:r>
              <a:rPr lang="hu-HU" altLang="hu-HU" sz="1200" dirty="0"/>
              <a:t>, </a:t>
            </a:r>
            <a:r>
              <a:rPr lang="hu-HU" altLang="hu-HU" sz="1200" dirty="0" smtClean="0"/>
              <a:t>ha</a:t>
            </a:r>
          </a:p>
          <a:p>
            <a:pPr marL="609600" indent="-609600"/>
            <a:endParaRPr lang="hu-HU" altLang="hu-HU" sz="1200" dirty="0"/>
          </a:p>
          <a:p>
            <a:pPr marL="609600" indent="-609600"/>
            <a:r>
              <a:rPr lang="hu-HU" altLang="hu-HU" sz="1200" b="1" dirty="0" smtClean="0">
                <a:solidFill>
                  <a:schemeClr val="hlink"/>
                </a:solidFill>
              </a:rPr>
              <a:t>sekély porózus víztestek</a:t>
            </a:r>
            <a:r>
              <a:rPr lang="hu-HU" altLang="hu-HU" sz="1200" dirty="0" smtClean="0"/>
              <a:t>: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hu-HU" altLang="hu-HU" sz="1200" dirty="0" smtClean="0"/>
              <a:t>0.05 - 0.2 m/év süllyedés a víztest területének több, mint 50%-t érinti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hu-HU" altLang="hu-HU" sz="1200" dirty="0" smtClean="0"/>
              <a:t>0.2 </a:t>
            </a:r>
            <a:r>
              <a:rPr lang="hu-HU" altLang="hu-HU" sz="1200" dirty="0"/>
              <a:t>m/évet meghaladó süllyedés a víztest területének több, mint </a:t>
            </a:r>
            <a:r>
              <a:rPr lang="hu-HU" altLang="hu-HU" sz="1200" dirty="0" smtClean="0"/>
              <a:t>20%-</a:t>
            </a:r>
            <a:r>
              <a:rPr lang="hu-HU" altLang="hu-HU" sz="1200" dirty="0"/>
              <a:t>t </a:t>
            </a:r>
            <a:r>
              <a:rPr lang="hu-HU" altLang="hu-HU" sz="1200" dirty="0" smtClean="0"/>
              <a:t>érinti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hu-HU" altLang="hu-HU" sz="1200" dirty="0" smtClean="0"/>
              <a:t>Kettő </a:t>
            </a:r>
            <a:r>
              <a:rPr lang="hu-HU" altLang="hu-HU" sz="1200" dirty="0"/>
              <a:t>együtt a víztest területének több, mint </a:t>
            </a:r>
            <a:r>
              <a:rPr lang="hu-HU" altLang="hu-HU" sz="1200" dirty="0" smtClean="0"/>
              <a:t>50%-</a:t>
            </a:r>
            <a:r>
              <a:rPr lang="hu-HU" altLang="hu-HU" sz="1200" dirty="0"/>
              <a:t>t </a:t>
            </a:r>
            <a:r>
              <a:rPr lang="hu-HU" altLang="hu-HU" sz="1200" dirty="0" smtClean="0"/>
              <a:t>érinti</a:t>
            </a:r>
          </a:p>
          <a:p>
            <a:pPr indent="-171450">
              <a:buFont typeface="Arial" panose="020B0604020202020204" pitchFamily="34" charset="0"/>
              <a:buChar char="•"/>
            </a:pPr>
            <a:endParaRPr lang="hu-HU" altLang="hu-HU" sz="1200" dirty="0" smtClean="0"/>
          </a:p>
          <a:p>
            <a:r>
              <a:rPr lang="hu-HU" altLang="hu-HU" sz="1200" b="1" dirty="0" smtClean="0">
                <a:solidFill>
                  <a:schemeClr val="hlink"/>
                </a:solidFill>
              </a:rPr>
              <a:t>többi </a:t>
            </a:r>
            <a:r>
              <a:rPr lang="hu-HU" altLang="hu-HU" sz="1200" b="1" dirty="0">
                <a:solidFill>
                  <a:schemeClr val="hlink"/>
                </a:solidFill>
              </a:rPr>
              <a:t>víztest</a:t>
            </a:r>
            <a:r>
              <a:rPr lang="hu-HU" altLang="hu-HU" sz="1200" dirty="0"/>
              <a:t>: területének több, mint 20 %-án a süllyedés mértéke meghaladja a 0,1 m/évet.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626915" y="4512106"/>
            <a:ext cx="3666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200" b="1" dirty="0" smtClean="0">
                <a:solidFill>
                  <a:srgbClr val="FF0000"/>
                </a:solidFill>
              </a:rPr>
              <a:t>Gyenge </a:t>
            </a:r>
            <a:r>
              <a:rPr lang="hu-HU" altLang="hu-HU" sz="1200" b="1" dirty="0">
                <a:solidFill>
                  <a:srgbClr val="FF0000"/>
                </a:solidFill>
              </a:rPr>
              <a:t>az </a:t>
            </a:r>
            <a:r>
              <a:rPr lang="hu-HU" altLang="hu-HU" sz="1200" b="1" dirty="0" smtClean="0">
                <a:solidFill>
                  <a:srgbClr val="FF0000"/>
                </a:solidFill>
              </a:rPr>
              <a:t>állapot:</a:t>
            </a:r>
          </a:p>
          <a:p>
            <a:endParaRPr lang="hu-HU" altLang="hu-HU" sz="1200" b="1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/>
              <a:t>FAVÖKO (kisvízfolyás, forrás, tó, láp, mocsár, rét, egyes erdők</a:t>
            </a:r>
            <a:r>
              <a:rPr lang="hu-HU" sz="1200" dirty="0" smtClean="0"/>
              <a:t>), de a pontosítás még folyamatban van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NATURA </a:t>
            </a:r>
            <a:r>
              <a:rPr lang="hu-HU" sz="1200" dirty="0"/>
              <a:t>2000 területek természetvédelmi értékelése alapján</a:t>
            </a:r>
            <a:r>
              <a:rPr lang="hu-HU" altLang="hu-HU" sz="1200" b="1" dirty="0" smtClean="0">
                <a:solidFill>
                  <a:srgbClr val="FF0000"/>
                </a:solidFill>
              </a:rPr>
              <a:t> </a:t>
            </a:r>
            <a:endParaRPr lang="hu-HU" alt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Élővilág degradációja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Teljes kiszáradás</a:t>
            </a:r>
          </a:p>
          <a:p>
            <a:endParaRPr lang="hu-HU" sz="1600" dirty="0" smtClean="0"/>
          </a:p>
          <a:p>
            <a:endParaRPr lang="hu-HU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1268760"/>
            <a:ext cx="374441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 vízszint trendszerű süllyedése</a:t>
            </a:r>
            <a:endParaRPr lang="hu-HU" sz="1400" dirty="0"/>
          </a:p>
        </p:txBody>
      </p:sp>
      <p:sp>
        <p:nvSpPr>
          <p:cNvPr id="10" name="Téglalap 9"/>
          <p:cNvSpPr/>
          <p:nvPr/>
        </p:nvSpPr>
        <p:spPr>
          <a:xfrm>
            <a:off x="4659039" y="1268760"/>
            <a:ext cx="398032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1400" dirty="0" smtClean="0"/>
              <a:t>Felszín alatti víztől függő ökoszisztéma állapota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1193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41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FELSZÍN ALATTI </a:t>
            </a:r>
            <a:r>
              <a:rPr lang="hu-HU" altLang="hu-HU" sz="2400" b="1" dirty="0">
                <a:solidFill>
                  <a:schemeClr val="bg1"/>
                </a:solidFill>
              </a:rPr>
              <a:t>VÍZTESTEK MENNYISÉGI ÁLLAPOTA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2519"/>
            <a:ext cx="7632848" cy="54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41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FELSZÍN ALATTI </a:t>
            </a:r>
            <a:r>
              <a:rPr lang="hu-HU" altLang="hu-HU" sz="2400" b="1" dirty="0">
                <a:solidFill>
                  <a:schemeClr val="bg1"/>
                </a:solidFill>
              </a:rPr>
              <a:t>VÍZTESTEK MENNYISÉGI ÁLLAPOTA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7422285" cy="525034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457781" y="1628800"/>
            <a:ext cx="150670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 további, folyamatban lévő elemzések (pl.: vízmérleg) alapján pontosításra kerül.</a:t>
            </a:r>
          </a:p>
          <a:p>
            <a:pPr algn="just"/>
            <a:endParaRPr lang="hu-HU" sz="1200" dirty="0" smtClean="0"/>
          </a:p>
          <a:p>
            <a:pPr algn="just"/>
            <a:r>
              <a:rPr lang="hu-HU" sz="1100" dirty="0" smtClean="0"/>
              <a:t>Például az Északi-középhegység peremvidék sekély és porózus víztestek esetében az évek óta tartó víztelenítés miatt már beállt süllyedésről beszélhetünk, ami D-re, egy másik víztestre terjed, így a trend alapú elemzés szerint első körben nem lettek kockázatosak a víztestek, de a vízmérleg teszt alapján valószínűleg azok lesznek.  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007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41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FELSZÍN ALATTI </a:t>
            </a:r>
            <a:r>
              <a:rPr lang="hu-HU" altLang="hu-HU" sz="2400" b="1" dirty="0">
                <a:solidFill>
                  <a:schemeClr val="bg1"/>
                </a:solidFill>
              </a:rPr>
              <a:t>VÍZTESTEK MENNYISÉGI ÁLLAPOTA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86770"/>
            <a:ext cx="7596336" cy="537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62372" y="1556792"/>
            <a:ext cx="8219256" cy="504056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60000"/>
              </a:lnSpc>
            </a:pPr>
            <a:r>
              <a:rPr lang="hu-HU" sz="1500" b="1" dirty="0" smtClean="0"/>
              <a:t>Víztest</a:t>
            </a:r>
            <a:r>
              <a:rPr lang="hu-HU" sz="150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hu-HU" sz="1400" b="1" dirty="0" smtClean="0"/>
              <a:t>Víztest: </a:t>
            </a:r>
            <a:r>
              <a:rPr lang="hu-HU" sz="1400" dirty="0" smtClean="0"/>
              <a:t>a vízgyűjtő-gazdálkodási tervezés legkisebb eleme, alapegysége</a:t>
            </a:r>
          </a:p>
          <a:p>
            <a:pPr lvl="1">
              <a:spcBef>
                <a:spcPts val="0"/>
              </a:spcBef>
            </a:pPr>
            <a:r>
              <a:rPr lang="hu-HU" sz="1400" b="1" dirty="0" smtClean="0"/>
              <a:t>Felszín alatti víztest</a:t>
            </a:r>
            <a:r>
              <a:rPr lang="hu-HU" sz="1400" dirty="0" smtClean="0"/>
              <a:t>: a felszín alatti víz egy vagy több víztartó képződményen belül lehatárolt része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felszín alatti víztestek első lehatárolási szempontja a geológia, amelynek eredményeként háromféle vízföldtani főtípus különíthető el: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Medencebeli</a:t>
            </a:r>
            <a:r>
              <a:rPr lang="hu-HU" dirty="0"/>
              <a:t>, uralkodóan </a:t>
            </a:r>
            <a:r>
              <a:rPr lang="hu-HU" b="1" i="1" dirty="0"/>
              <a:t>porózus </a:t>
            </a:r>
            <a:r>
              <a:rPr lang="hu-HU" dirty="0"/>
              <a:t>vízadók a törmelékes üledékes kőzetekben,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b="1" i="1" dirty="0" smtClean="0"/>
              <a:t>Karszt </a:t>
            </a:r>
            <a:r>
              <a:rPr lang="hu-HU" dirty="0"/>
              <a:t>(csak a főkarsztba, azaz a triász korú dolomit és mészkő közé sorolható) a karbonátos kőzetekben,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Vízadók </a:t>
            </a:r>
            <a:r>
              <a:rPr lang="hu-HU" dirty="0"/>
              <a:t>a </a:t>
            </a:r>
            <a:r>
              <a:rPr lang="hu-HU" b="1" i="1" dirty="0"/>
              <a:t>hegyvidéki </a:t>
            </a:r>
            <a:r>
              <a:rPr lang="hu-HU" dirty="0"/>
              <a:t>területek vegyes összetételű kőzeteiben (kivéve a főkarszt). </a:t>
            </a:r>
          </a:p>
          <a:p>
            <a:pPr lvl="1"/>
            <a:endParaRPr lang="hu-HU" sz="1400" dirty="0" smtClean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Felszín alatti Víztestek és típusaik</a:t>
            </a:r>
            <a:endParaRPr lang="hu-HU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745" y="4581128"/>
            <a:ext cx="1800200" cy="21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41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</a:t>
            </a:r>
            <a:r>
              <a:rPr lang="hu-HU" altLang="hu-HU" sz="2400" b="1" dirty="0" smtClean="0">
                <a:solidFill>
                  <a:schemeClr val="bg1"/>
                </a:solidFill>
              </a:rPr>
              <a:t>FELSZÍN ALATTI </a:t>
            </a:r>
            <a:r>
              <a:rPr lang="hu-HU" altLang="hu-HU" sz="2400" b="1" dirty="0">
                <a:solidFill>
                  <a:schemeClr val="bg1"/>
                </a:solidFill>
              </a:rPr>
              <a:t>VÍZTESTEK MENNYISÉGI ÁLLAPOTA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8" y="1340768"/>
            <a:ext cx="7420563" cy="52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864096"/>
          </a:xfrm>
        </p:spPr>
        <p:txBody>
          <a:bodyPr/>
          <a:lstStyle/>
          <a:p>
            <a:r>
              <a:rPr lang="hu-HU" dirty="0" smtClean="0"/>
              <a:t>Terhelés 2: A felszín alatti vizek kémiai állapotát befolyásoló terhelések</a:t>
            </a:r>
            <a:endParaRPr lang="hu-HU" dirty="0"/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46291"/>
              </p:ext>
            </p:extLst>
          </p:nvPr>
        </p:nvGraphicFramePr>
        <p:xfrm>
          <a:off x="129816" y="1434074"/>
          <a:ext cx="8352928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864"/>
                <a:gridCol w="1914075"/>
                <a:gridCol w="1470301"/>
                <a:gridCol w="1800200"/>
                <a:gridCol w="1606488"/>
              </a:tblGrid>
              <a:tr h="12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u="none" strike="noStrike" dirty="0" smtClean="0">
                          <a:effectLst/>
                        </a:rPr>
                        <a:t>Hajtóerő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Pontszerű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Diffúz 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 smtClean="0"/>
                    </a:p>
                    <a:p>
                      <a:pPr algn="ctr"/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Mezőgazdaság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állattartó telepek </a:t>
                      </a:r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nitrát, ammónium</a:t>
                      </a:r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növénytermesztés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nitrát,</a:t>
                      </a:r>
                      <a:r>
                        <a:rPr lang="hu-HU" sz="1200" baseline="0" dirty="0" smtClean="0"/>
                        <a:t> peszticidek, növényvédőszerek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Erdészet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Ipar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múltbéli szennyezés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felhagyott ipari telepek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havária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toxikus</a:t>
                      </a:r>
                      <a:r>
                        <a:rPr lang="hu-HU" sz="1200" baseline="0" dirty="0" smtClean="0"/>
                        <a:t> fémek</a:t>
                      </a:r>
                    </a:p>
                    <a:p>
                      <a:r>
                        <a:rPr lang="hu-HU" sz="1200" baseline="0" dirty="0" smtClean="0"/>
                        <a:t>ásvány olaj</a:t>
                      </a:r>
                    </a:p>
                    <a:p>
                      <a:r>
                        <a:rPr lang="hu-HU" sz="1200" baseline="0" dirty="0" smtClean="0"/>
                        <a:t>szerves anyagok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Bányászat</a:t>
                      </a:r>
                      <a:endParaRPr lang="hu-HU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ammónium, öregségi vizek</a:t>
                      </a:r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Településfejlesztés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hulladéklerakók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illegális szemétlerakás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 hiánya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szennyvízhálózathoz nem kapcsolt kibocsátások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Egyéb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engedély nélküli, műszakilag nem</a:t>
                      </a:r>
                      <a:r>
                        <a:rPr lang="hu-HU" sz="1200" baseline="0" dirty="0" smtClean="0"/>
                        <a:t> megfelelő kutak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hu-HU" sz="1200" dirty="0" smtClean="0"/>
                        <a:t>a szennyezett talajvizet</a:t>
                      </a:r>
                      <a:r>
                        <a:rPr lang="hu-HU" sz="1200" baseline="0" dirty="0" smtClean="0"/>
                        <a:t> direkt úton a mélyebb rétegekbe juttatja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Lefelé nyíl 14"/>
          <p:cNvSpPr/>
          <p:nvPr/>
        </p:nvSpPr>
        <p:spPr>
          <a:xfrm>
            <a:off x="6703843" y="5661248"/>
            <a:ext cx="288032" cy="542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4905367" y="6241087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Víztest szintű jelentős terhelés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88640"/>
            <a:ext cx="6860315" cy="864096"/>
          </a:xfrm>
        </p:spPr>
        <p:txBody>
          <a:bodyPr/>
          <a:lstStyle/>
          <a:p>
            <a:r>
              <a:rPr lang="hu-HU" dirty="0" smtClean="0"/>
              <a:t>Ivóvízbázisok veszélyeztetettsége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7988" y="1484785"/>
            <a:ext cx="8156459" cy="86409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hu-HU" sz="1600" dirty="0" smtClean="0"/>
              <a:t>Az ÉMVIZIG területén lévő  256 db közcélú</a:t>
            </a:r>
            <a:r>
              <a:rPr lang="hu-HU" sz="1600" dirty="0"/>
              <a:t>, több mint 50 fő vízellátását biztosító felszín alatti ivóvízbázisból </a:t>
            </a:r>
            <a:r>
              <a:rPr lang="hu-HU" sz="1600" b="1" dirty="0" smtClean="0"/>
              <a:t>132</a:t>
            </a:r>
            <a:r>
              <a:rPr lang="hu-HU" sz="1600" dirty="0" smtClean="0"/>
              <a:t> </a:t>
            </a:r>
            <a:r>
              <a:rPr lang="hu-HU" sz="1600" b="1" dirty="0" smtClean="0"/>
              <a:t>db ( közel 50%) </a:t>
            </a:r>
            <a:r>
              <a:rPr lang="hu-HU" sz="1600" b="1" dirty="0"/>
              <a:t>sérülékeny</a:t>
            </a:r>
            <a:r>
              <a:rPr lang="hu-HU" sz="1600" dirty="0"/>
              <a:t>, mert olyan természeti-földtani környezetben </a:t>
            </a:r>
            <a:r>
              <a:rPr lang="hu-HU" sz="1600" dirty="0" smtClean="0"/>
              <a:t>található, ahol </a:t>
            </a:r>
            <a:r>
              <a:rPr lang="hu-HU" sz="1600" dirty="0"/>
              <a:t>a terepfelszín alá kerülő szennyező anyagok - még ha évtizedek alatt is – de lejuthatnak a vízellátást biztosító </a:t>
            </a:r>
            <a:r>
              <a:rPr lang="hu-HU" sz="1600" dirty="0" smtClean="0"/>
              <a:t>víztömegbe</a:t>
            </a:r>
          </a:p>
          <a:p>
            <a:pPr marL="0" indent="0">
              <a:buNone/>
            </a:pPr>
            <a:endParaRPr lang="hu-HU" sz="1600" dirty="0"/>
          </a:p>
          <a:p>
            <a:pPr marL="0" indent="0">
              <a:buNone/>
            </a:pP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475656" y="2564904"/>
            <a:ext cx="547260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Veszélyeztetettség</a:t>
            </a:r>
          </a:p>
          <a:p>
            <a:endParaRPr lang="hu-HU" sz="1600" dirty="0" smtClean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Jogi </a:t>
            </a:r>
            <a:r>
              <a:rPr lang="hu-HU" sz="1400" dirty="0"/>
              <a:t>védelem </a:t>
            </a:r>
            <a:r>
              <a:rPr lang="hu-HU" sz="1400" dirty="0" smtClean="0"/>
              <a:t>hiánya és a biztonságba helyezés elmaradása</a:t>
            </a:r>
            <a:endParaRPr lang="hu-HU" sz="1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/>
              <a:t>Az emberi tevékenység által okozott tényleges és potenciális terhelések </a:t>
            </a:r>
            <a:r>
              <a:rPr lang="hu-HU" sz="1400" dirty="0" smtClean="0"/>
              <a:t>hatása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Felszíni </a:t>
            </a:r>
            <a:r>
              <a:rPr lang="hu-HU" sz="1400" dirty="0"/>
              <a:t>víz okozta </a:t>
            </a:r>
            <a:r>
              <a:rPr lang="hu-HU" sz="1400" dirty="0" smtClean="0"/>
              <a:t>veszélyeztetettség</a:t>
            </a:r>
            <a:endParaRPr lang="hu-HU" sz="1400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/>
              <a:t>A földtani közeg állapotában történő változás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 smtClean="0"/>
              <a:t>Árvízi veszélyeztetettség</a:t>
            </a:r>
            <a:endParaRPr lang="hu-HU" sz="1400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400" dirty="0"/>
              <a:t>Az éghajlat változásból eredő potenciális veszélyek, amelyek mind a vízminőségre, mind a mennyiségre hatással lehetnek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4680518" y="1512167"/>
            <a:ext cx="59888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456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16632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</a:t>
            </a:r>
            <a:r>
              <a:rPr lang="hu-HU" dirty="0" smtClean="0"/>
              <a:t>A Vízkivételek fenntarthatóságának érdekében</a:t>
            </a:r>
            <a:endParaRPr lang="hu-HU" dirty="0"/>
          </a:p>
        </p:txBody>
      </p:sp>
      <p:sp>
        <p:nvSpPr>
          <p:cNvPr id="4" name="Tartalom helye 3"/>
          <p:cNvSpPr txBox="1">
            <a:spLocks noGrp="1"/>
          </p:cNvSpPr>
          <p:nvPr>
            <p:ph sz="half" idx="1"/>
          </p:nvPr>
        </p:nvSpPr>
        <p:spPr>
          <a:xfrm>
            <a:off x="447989" y="1916832"/>
            <a:ext cx="821848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Vízkivételek szabályozása a fenntarthatóság </a:t>
            </a:r>
            <a:r>
              <a:rPr lang="hu-HU" sz="1600" dirty="0" smtClean="0"/>
              <a:t>követelményeinek megfelelően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Az engedélyezési eljárás jogszabály rendszerének módosítása, összehangolása, egyszerűsítése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Energia </a:t>
            </a:r>
            <a:r>
              <a:rPr lang="hu-HU" sz="1600" dirty="0"/>
              <a:t>célra hasznosított termálvíz visszasajtolásának </a:t>
            </a:r>
            <a:r>
              <a:rPr lang="hu-HU" sz="1600" dirty="0" smtClean="0"/>
              <a:t>szabályozása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Természetes vízvisszatartás (</a:t>
            </a:r>
            <a:r>
              <a:rPr lang="hu-HU" altLang="hu-HU" sz="1600" dirty="0">
                <a:latin typeface="Arial Unicode MS" panose="020B0604020202020204" pitchFamily="34" charset="-128"/>
              </a:rPr>
              <a:t>települési </a:t>
            </a:r>
            <a:r>
              <a:rPr lang="hu-HU" altLang="hu-HU" sz="1600" dirty="0" smtClean="0">
                <a:latin typeface="Arial Unicode MS" panose="020B0604020202020204" pitchFamily="34" charset="-128"/>
              </a:rPr>
              <a:t>csapadékvíz-gazdálkodás</a:t>
            </a:r>
            <a:r>
              <a:rPr lang="hu-HU" altLang="hu-HU" sz="1400" dirty="0" smtClean="0"/>
              <a:t>, </a:t>
            </a:r>
            <a:r>
              <a:rPr lang="hu-HU" sz="1600" dirty="0" smtClean="0"/>
              <a:t>helyes belvíz-gazdálkodási gyakorlat)</a:t>
            </a:r>
          </a:p>
        </p:txBody>
      </p:sp>
    </p:spTree>
    <p:extLst>
      <p:ext uri="{BB962C8B-B14F-4D97-AF65-F5344CB8AC3E}">
        <p14:creationId xmlns:p14="http://schemas.microsoft.com/office/powerpoint/2010/main" val="16072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a </a:t>
            </a:r>
            <a:r>
              <a:rPr lang="hu-HU" dirty="0" smtClean="0"/>
              <a:t>pontszerű terhelések </a:t>
            </a:r>
            <a:r>
              <a:rPr lang="hu-HU" dirty="0"/>
              <a:t>csökkentésére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A </a:t>
            </a:r>
            <a:r>
              <a:rPr lang="hu-HU" sz="2300" dirty="0"/>
              <a:t>Szennyvíz Program </a:t>
            </a:r>
            <a:r>
              <a:rPr lang="hu-HU" sz="2300" dirty="0" smtClean="0"/>
              <a:t>megvalósítása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Csapadékvíz szennyvízcsatornára történő rákötéseinek csökkentése, különösen </a:t>
            </a:r>
            <a:r>
              <a:rPr lang="hu-HU" sz="2300" dirty="0" smtClean="0"/>
              <a:t>a felszín </a:t>
            </a:r>
            <a:r>
              <a:rPr lang="hu-HU" sz="2300" dirty="0"/>
              <a:t>alatti víz szempontjából fokozottan érzékeny </a:t>
            </a:r>
            <a:r>
              <a:rPr lang="hu-HU" sz="2300" dirty="0" smtClean="0"/>
              <a:t>területeken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Szennyezett terület kármentesítése (feltárás, megfigyelés, biztosítás, felszámolás)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A kármentesítés jó gyakorlatainak </a:t>
            </a:r>
            <a:r>
              <a:rPr lang="hu-HU" sz="2300" dirty="0" smtClean="0"/>
              <a:t>továbbfejlesztése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Kommunális hulladéklerakók megfelelő kialakítása, </a:t>
            </a:r>
            <a:r>
              <a:rPr lang="hu-HU" sz="2300" dirty="0" smtClean="0"/>
              <a:t>ellenőrzése,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Felhagyott </a:t>
            </a:r>
            <a:r>
              <a:rPr lang="hu-HU" sz="2300" dirty="0"/>
              <a:t>kommunális hulladéklerakók </a:t>
            </a:r>
            <a:r>
              <a:rPr lang="hu-HU" sz="2300" dirty="0" smtClean="0"/>
              <a:t>rekultivációja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Iparterületeken </a:t>
            </a:r>
            <a:r>
              <a:rPr lang="hu-HU" sz="2300" dirty="0"/>
              <a:t>lévő hulladéklerakók megfelelő kialakítása, </a:t>
            </a:r>
            <a:r>
              <a:rPr lang="hu-HU" sz="2300" dirty="0" smtClean="0"/>
              <a:t>ellenőrzése</a:t>
            </a:r>
            <a:endParaRPr lang="hu-HU" sz="230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 smtClean="0"/>
              <a:t>Állattartótelepek korszerűsítése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Szakszerűtlenül kiképzett kutak ellenőrzése, rekonstrukciója, </a:t>
            </a:r>
            <a:r>
              <a:rPr lang="hu-HU" sz="2300" dirty="0" smtClean="0"/>
              <a:t>felszámolása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300" dirty="0"/>
              <a:t>Szénhidrogén termeléshez, feltáráshoz használt kutakból kitermelt folyadék visszasajtolásának szabályozása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23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98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a Mezőgazdasági </a:t>
            </a:r>
            <a:r>
              <a:rPr lang="hu-HU" dirty="0"/>
              <a:t>eredetű tápanyagszennyezés </a:t>
            </a:r>
            <a:r>
              <a:rPr lang="hu-HU" dirty="0" smtClean="0"/>
              <a:t>csökkentésére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412776"/>
            <a:ext cx="843528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1200" b="1" dirty="0"/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Tápanyag </a:t>
            </a:r>
            <a:r>
              <a:rPr lang="hu-HU" sz="1400" dirty="0"/>
              <a:t>kihelyezés tényleges korlátozása szántó és ültetvény területeken az </a:t>
            </a:r>
            <a:r>
              <a:rPr lang="hu-HU" sz="1400" dirty="0" smtClean="0"/>
              <a:t>EU Nitrát </a:t>
            </a:r>
            <a:r>
              <a:rPr lang="hu-HU" sz="1400" dirty="0"/>
              <a:t>Irányelvben és a Közös Agrárpolitikára vonatkozó rendeletben </a:t>
            </a:r>
            <a:r>
              <a:rPr lang="hu-HU" sz="1400" dirty="0" smtClean="0"/>
              <a:t>foglaltak szerint</a:t>
            </a:r>
            <a:r>
              <a:rPr lang="hu-HU" sz="1400" dirty="0"/>
              <a:t>, nitrát-érzékeny </a:t>
            </a:r>
            <a:r>
              <a:rPr lang="hu-HU" sz="1400" dirty="0" smtClean="0"/>
              <a:t>területeken, vízbázisok védőterületein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 Tápanyag </a:t>
            </a:r>
            <a:r>
              <a:rPr lang="hu-HU" sz="1400" dirty="0"/>
              <a:t>kihelyezés tényleges korlátozása az alapot meghaladó mértékben </a:t>
            </a:r>
            <a:r>
              <a:rPr lang="hu-HU" sz="1400" dirty="0" smtClean="0"/>
              <a:t>önkéntes agrár-környezetvédelmi </a:t>
            </a:r>
            <a:r>
              <a:rPr lang="hu-HU" sz="1400" dirty="0"/>
              <a:t>célprogram (ÁKG) </a:t>
            </a:r>
            <a:r>
              <a:rPr lang="hu-HU" sz="1400" dirty="0" smtClean="0"/>
              <a:t>keretében (helyes környezeti gyakorlatok</a:t>
            </a:r>
            <a:r>
              <a:rPr lang="hu-HU" sz="1400" dirty="0"/>
              <a:t>, </a:t>
            </a:r>
            <a:r>
              <a:rPr lang="hu-HU" sz="1400" dirty="0" smtClean="0"/>
              <a:t>gazdasági </a:t>
            </a:r>
            <a:r>
              <a:rPr lang="hu-HU" sz="1400" dirty="0"/>
              <a:t>ösztönzők alkalmazása, </a:t>
            </a:r>
            <a:r>
              <a:rPr lang="hu-HU" sz="1400" dirty="0" smtClean="0"/>
              <a:t>önkéntes megállapodások</a:t>
            </a:r>
            <a:r>
              <a:rPr lang="hu-HU" sz="1400" b="1" dirty="0" smtClean="0"/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Tápanyag-gazdálkodási </a:t>
            </a:r>
            <a:r>
              <a:rPr lang="hu-HU" sz="1400" dirty="0"/>
              <a:t>terv alapján történő tápanyag kihelyezés szántók </a:t>
            </a:r>
            <a:r>
              <a:rPr lang="hu-HU" sz="1400" dirty="0" smtClean="0"/>
              <a:t>esetében agrár-környezetvédelmi </a:t>
            </a:r>
            <a:r>
              <a:rPr lang="hu-HU" sz="1400" dirty="0"/>
              <a:t>célprogramok (ÁKG) </a:t>
            </a:r>
            <a:r>
              <a:rPr lang="hu-HU" sz="1400" dirty="0" smtClean="0"/>
              <a:t>keretében ( helyes környezeti gyakorlatok, gazdasági </a:t>
            </a:r>
            <a:r>
              <a:rPr lang="hu-HU" sz="1400" dirty="0"/>
              <a:t>ösztönzők alkalmazása</a:t>
            </a:r>
            <a:r>
              <a:rPr lang="hu-HU" sz="1400" dirty="0" smtClean="0"/>
              <a:t>, önkéntes megállapodások</a:t>
            </a:r>
            <a:r>
              <a:rPr lang="hu-HU" sz="1400" b="1" dirty="0" smtClean="0"/>
              <a:t>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Művelési </a:t>
            </a:r>
            <a:r>
              <a:rPr lang="hu-HU" sz="1400" dirty="0"/>
              <a:t>ág váltás, (szántó-gyep, szántó - erdő, szántó-vizes élőhely konverzió</a:t>
            </a:r>
            <a:r>
              <a:rPr lang="hu-HU" sz="1400" dirty="0" smtClean="0"/>
              <a:t>) (gazdasági </a:t>
            </a:r>
            <a:r>
              <a:rPr lang="hu-HU" sz="1400" dirty="0"/>
              <a:t>ösztönzők alkalmazása, </a:t>
            </a:r>
            <a:r>
              <a:rPr lang="hu-HU" sz="1400" dirty="0" smtClean="0"/>
              <a:t>önkéntes megállapodások)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/>
              <a:t>A szennyvíziszap mezőgazdasági területen való hasznosításának </a:t>
            </a:r>
            <a:r>
              <a:rPr lang="hu-HU" sz="1400" dirty="0" smtClean="0"/>
              <a:t>szabályozása (követelmények </a:t>
            </a:r>
            <a:r>
              <a:rPr lang="hu-HU" sz="1400" dirty="0"/>
              <a:t>és tilalmak</a:t>
            </a:r>
            <a:r>
              <a:rPr lang="hu-HU" sz="1400" dirty="0" smtClean="0"/>
              <a:t>).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A </a:t>
            </a:r>
            <a:r>
              <a:rPr lang="hu-HU" sz="1400" dirty="0"/>
              <a:t>szennyvíziszap mezőgazdasági kihelyezésének elősegítése, technológiai </a:t>
            </a:r>
            <a:r>
              <a:rPr lang="hu-HU" sz="1400" dirty="0" smtClean="0"/>
              <a:t>fejlesztéssel (</a:t>
            </a:r>
            <a:r>
              <a:rPr lang="hu-HU" sz="1400" dirty="0"/>
              <a:t>komposzt), </a:t>
            </a:r>
            <a:r>
              <a:rPr lang="hu-HU" sz="1400" dirty="0" smtClean="0"/>
              <a:t>tartamkísérletekkel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Szennyvíziszap </a:t>
            </a:r>
            <a:r>
              <a:rPr lang="hu-HU" sz="1400" dirty="0"/>
              <a:t>mezőgazdasági elhelyezésének összehangolása az </a:t>
            </a:r>
            <a:r>
              <a:rPr lang="hu-HU" sz="1400" dirty="0" smtClean="0"/>
              <a:t>agrár-környezetvédelmi célprogramokkal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Növényvédő </a:t>
            </a:r>
            <a:r>
              <a:rPr lang="hu-HU" sz="1400" dirty="0"/>
              <a:t>szerek alkalmazásának szabályozása </a:t>
            </a:r>
            <a:r>
              <a:rPr lang="hu-HU" sz="1400" b="1" dirty="0"/>
              <a:t>EU Peszticid </a:t>
            </a:r>
            <a:r>
              <a:rPr lang="hu-HU" sz="1400" b="1" dirty="0" smtClean="0"/>
              <a:t>Irányelvalapján </a:t>
            </a:r>
            <a:r>
              <a:rPr lang="hu-HU" sz="1400" dirty="0" smtClean="0"/>
              <a:t>(</a:t>
            </a:r>
            <a:r>
              <a:rPr lang="hu-HU" sz="1400" dirty="0"/>
              <a:t>szántó, ültetvények és legelő </a:t>
            </a:r>
            <a:r>
              <a:rPr lang="hu-HU" sz="1400" dirty="0" smtClean="0"/>
              <a:t>esetén)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hu-HU" sz="1400" dirty="0" smtClean="0"/>
              <a:t>Növényvédő szerek </a:t>
            </a:r>
            <a:r>
              <a:rPr lang="hu-HU" sz="1400" dirty="0"/>
              <a:t>alkalmazásának korlátozása agrár-környezetvédelmi </a:t>
            </a:r>
            <a:r>
              <a:rPr lang="hu-HU" sz="1400" dirty="0" smtClean="0"/>
              <a:t>célprogram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2303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Településekről, épített infrastruktúrából és a közlekedésből származó szennyezések</a:t>
            </a:r>
            <a:br>
              <a:rPr lang="hu-HU" dirty="0"/>
            </a:br>
            <a:r>
              <a:rPr lang="hu-HU" dirty="0"/>
              <a:t>megelőzése és szabályozása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Települési eredetű, belterületi növénytermesztésből, állattartásból, </a:t>
            </a:r>
            <a:r>
              <a:rPr lang="hu-HU" sz="1600" dirty="0" smtClean="0"/>
              <a:t>közterületekről származó </a:t>
            </a:r>
            <a:r>
              <a:rPr lang="hu-HU" sz="1600" dirty="0"/>
              <a:t>terhelések </a:t>
            </a:r>
            <a:r>
              <a:rPr lang="hu-HU" sz="1600" dirty="0" smtClean="0"/>
              <a:t>csökkentése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Illegális hulladéklerakók felszámolása, a hulladéklerakás ellenőrzése, </a:t>
            </a:r>
            <a:r>
              <a:rPr lang="hu-HU" sz="1600" dirty="0" smtClean="0"/>
              <a:t>bírságolása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</a:t>
            </a:r>
            <a:r>
              <a:rPr lang="hu-HU" sz="1600" dirty="0"/>
              <a:t>Szennyvíz Program megvalósítása (csatornázás, egyedi szennyvízkezelés</a:t>
            </a:r>
            <a:r>
              <a:rPr lang="hu-HU" sz="16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További csatornarákötések elősegítése és </a:t>
            </a:r>
            <a:r>
              <a:rPr lang="hu-HU" sz="1600" dirty="0" smtClean="0"/>
              <a:t>megvalósítása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Csatornahálózatok </a:t>
            </a:r>
            <a:r>
              <a:rPr lang="hu-HU" sz="1600" dirty="0" smtClean="0"/>
              <a:t>rekonstrukciója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Belterületi területhasználatok vízbázis védelmi </a:t>
            </a:r>
            <a:r>
              <a:rPr lang="hu-HU" sz="1600" smtClean="0"/>
              <a:t>szempontú felülvizsgálata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4838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Intézkedések ivóvízbázisaink érdekében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081" y="1436711"/>
            <a:ext cx="8435280" cy="518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Ugyanazok az intézkedések, mint az előzőekben, csak fokozott hatósági ellenőrzés mellett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A 123/1997 (VII.18.) vízbázis védelmi kormány rendelet módosítása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 jogszabály szerint köteles vízbázisok védőterületeinek kijelölése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Helyes területhasználatok alkalmazása vízbázis védelmi területeken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5567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3851920" y="5201365"/>
            <a:ext cx="908337" cy="1035947"/>
            <a:chOff x="1358" y="1409"/>
            <a:chExt cx="1582" cy="1925"/>
          </a:xfrm>
        </p:grpSpPr>
        <p:pic>
          <p:nvPicPr>
            <p:cNvPr id="7" name="Kép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871"/>
            <a:stretch>
              <a:fillRect/>
            </a:stretch>
          </p:blipFill>
          <p:spPr bwMode="auto">
            <a:xfrm>
              <a:off x="1451" y="1409"/>
              <a:ext cx="1337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zövegdoboz 5"/>
            <p:cNvSpPr txBox="1">
              <a:spLocks noChangeAspect="1" noChangeArrowheads="1"/>
            </p:cNvSpPr>
            <p:nvPr/>
          </p:nvSpPr>
          <p:spPr bwMode="auto">
            <a:xfrm>
              <a:off x="1358" y="2828"/>
              <a:ext cx="1582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C9E4FF"/>
                      </a:gs>
                      <a:gs pos="100000">
                        <a:srgbClr val="FFFF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0" rIns="9144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hu-HU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Garamond" pitchFamily="18" charset="0"/>
                  <a:cs typeface="Arial" pitchFamily="34" charset="0"/>
                </a:rPr>
                <a:t>ÉMVIZIG</a:t>
              </a:r>
              <a:endParaRPr kumimoji="0" lang="hu-HU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852203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Víztestek</a:t>
            </a:r>
            <a:br>
              <a:rPr lang="hu-HU" dirty="0" smtClean="0"/>
            </a:br>
            <a:r>
              <a:rPr lang="hu-HU" dirty="0" smtClean="0"/>
              <a:t>a VGT1-ben</a:t>
            </a:r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79512" y="1268760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Magyarországon 185 felszín alatti víztest lehatárolása történt meg az első </a:t>
            </a:r>
            <a:r>
              <a:rPr lang="hu-HU" sz="1600" dirty="0" err="1" smtClean="0"/>
              <a:t>VGT-ben</a:t>
            </a:r>
            <a:r>
              <a:rPr lang="hu-HU" sz="1600" dirty="0" smtClean="0"/>
              <a:t> </a:t>
            </a:r>
            <a:endParaRPr lang="hu-HU" sz="1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8526"/>
            <a:ext cx="4325788" cy="27865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74576"/>
            <a:ext cx="4296743" cy="27905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" y="4005064"/>
            <a:ext cx="4330603" cy="27363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4296743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Víztestek felülvizsgálata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395536" y="1268760"/>
            <a:ext cx="8352928" cy="565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VGT2 készítése során megtörtént a felszín alatti víztestek felülvizsgálata.</a:t>
            </a:r>
          </a:p>
          <a:p>
            <a:pPr algn="just"/>
            <a:r>
              <a:rPr lang="hu-HU" sz="1400" dirty="0"/>
              <a:t>Az OVF és az MFGI szakemberei meghatározták a felülvizsgálat alapelveit. 2014-ben került sor </a:t>
            </a:r>
            <a:r>
              <a:rPr lang="hu-HU" sz="1400" dirty="0" smtClean="0"/>
              <a:t>a szélesebb </a:t>
            </a:r>
            <a:r>
              <a:rPr lang="hu-HU" sz="1400" dirty="0"/>
              <a:t>körű konzultációkra, amelyen részt vettek a két intézmény szakértőin kívül </a:t>
            </a:r>
            <a:r>
              <a:rPr lang="hu-HU" sz="1400" dirty="0" smtClean="0"/>
              <a:t>a minisztérium</a:t>
            </a:r>
            <a:r>
              <a:rPr lang="hu-HU" sz="1400" dirty="0"/>
              <a:t>, a vízügyi igazgatóságok, </a:t>
            </a:r>
            <a:r>
              <a:rPr lang="hu-HU" sz="1400" dirty="0" smtClean="0"/>
              <a:t>környezetvédelmi </a:t>
            </a:r>
            <a:r>
              <a:rPr lang="hu-HU" sz="1400" dirty="0"/>
              <a:t>felügyelőségek, nemzeti </a:t>
            </a:r>
            <a:r>
              <a:rPr lang="hu-HU" sz="1400" dirty="0" smtClean="0"/>
              <a:t>környezetügyi intézet </a:t>
            </a:r>
            <a:r>
              <a:rPr lang="hu-HU" sz="1400" dirty="0"/>
              <a:t>képviselői, több vízmű vállalat hidrogeológusa, egyetemi kutatók, </a:t>
            </a:r>
            <a:r>
              <a:rPr lang="hu-HU" sz="1400" dirty="0" smtClean="0"/>
              <a:t>valamint szakértői vállalkozások</a:t>
            </a:r>
            <a:r>
              <a:rPr lang="hu-HU" sz="1400" dirty="0"/>
              <a:t>.</a:t>
            </a:r>
            <a:endParaRPr lang="hu-HU" sz="1400" b="1" dirty="0" smtClean="0">
              <a:solidFill>
                <a:srgbClr val="FF0000"/>
              </a:solidFill>
            </a:endParaRPr>
          </a:p>
          <a:p>
            <a:endParaRPr lang="hu-HU" b="1" u="sng" dirty="0" smtClean="0"/>
          </a:p>
          <a:p>
            <a:pPr>
              <a:spcAft>
                <a:spcPts val="600"/>
              </a:spcAft>
            </a:pPr>
            <a:r>
              <a:rPr lang="hu-HU" sz="1600" b="1" u="sng" dirty="0" smtClean="0"/>
              <a:t>A </a:t>
            </a:r>
            <a:r>
              <a:rPr lang="hu-HU" sz="1600" b="1" u="sng" dirty="0"/>
              <a:t>felülvizsgálat </a:t>
            </a:r>
            <a:r>
              <a:rPr lang="hu-HU" sz="1600" b="1" u="sng" dirty="0" smtClean="0"/>
              <a:t>alapelvei: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hu-HU" sz="1400" dirty="0" smtClean="0"/>
              <a:t>A</a:t>
            </a:r>
            <a:r>
              <a:rPr lang="pt-BR" sz="1400" dirty="0" smtClean="0"/>
              <a:t> </a:t>
            </a:r>
            <a:r>
              <a:rPr lang="pt-BR" sz="1400" dirty="0"/>
              <a:t>kijelölés módszertana nem </a:t>
            </a:r>
            <a:r>
              <a:rPr lang="pt-BR" sz="1400" dirty="0" smtClean="0"/>
              <a:t>változik</a:t>
            </a:r>
            <a:r>
              <a:rPr lang="hu-HU" sz="1400" dirty="0" smtClean="0"/>
              <a:t>.</a:t>
            </a:r>
            <a:endParaRPr lang="pt-BR" sz="14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hu-HU" sz="1400" dirty="0" smtClean="0"/>
              <a:t>Új </a:t>
            </a:r>
            <a:r>
              <a:rPr lang="hu-HU" sz="1400" dirty="0"/>
              <a:t>ismeretek, tapasztalt problémák alapján lehet módosítani, de csak ahol </a:t>
            </a:r>
            <a:r>
              <a:rPr lang="hu-HU" sz="1400" dirty="0" smtClean="0"/>
              <a:t>szükséges (víztestek </a:t>
            </a:r>
            <a:r>
              <a:rPr lang="hu-HU" sz="1400" dirty="0"/>
              <a:t>ne szaporodjanak, csak ha elkerülhetetlen), azaz változtatás </a:t>
            </a:r>
            <a:r>
              <a:rPr lang="hu-HU" sz="1400" dirty="0" smtClean="0"/>
              <a:t>lehetséges:</a:t>
            </a:r>
            <a:endParaRPr lang="hu-HU" sz="1400" dirty="0"/>
          </a:p>
          <a:p>
            <a:pPr marL="800100" lvl="1" indent="-342900" algn="just">
              <a:spcAft>
                <a:spcPts val="400"/>
              </a:spcAft>
              <a:buFont typeface="+mj-lt"/>
              <a:buAutoNum type="alphaLcParenR"/>
            </a:pPr>
            <a:r>
              <a:rPr lang="hu-HU" sz="1400" dirty="0" smtClean="0"/>
              <a:t>ahol </a:t>
            </a:r>
            <a:r>
              <a:rPr lang="hu-HU" sz="1400" dirty="0"/>
              <a:t>az újabb, hivatalosan kiadott földtani ismeretek, térképek a korábbi </a:t>
            </a:r>
            <a:r>
              <a:rPr lang="hu-HU" sz="1400" dirty="0" smtClean="0"/>
              <a:t>változat hidrogeológiai </a:t>
            </a:r>
            <a:r>
              <a:rPr lang="hu-HU" sz="1400" dirty="0"/>
              <a:t>megítélésében jelentős változást okozhat, illetve ott,</a:t>
            </a:r>
          </a:p>
          <a:p>
            <a:pPr marL="800100" lvl="1" indent="-342900" algn="just">
              <a:spcAft>
                <a:spcPts val="400"/>
              </a:spcAft>
              <a:buFont typeface="+mj-lt"/>
              <a:buAutoNum type="alphaLcParenR"/>
            </a:pPr>
            <a:r>
              <a:rPr lang="hu-HU" sz="1400" dirty="0" smtClean="0"/>
              <a:t>ahol </a:t>
            </a:r>
            <a:r>
              <a:rPr lang="hu-HU" sz="1400" dirty="0"/>
              <a:t>a hidrogeológiai következmény gyakorlatilag lényegtelen, de a víztest a </a:t>
            </a:r>
            <a:r>
              <a:rPr lang="hu-HU" sz="1400" dirty="0" smtClean="0"/>
              <a:t>módosítás hatására </a:t>
            </a:r>
            <a:r>
              <a:rPr lang="hu-HU" sz="1400" dirty="0"/>
              <a:t>a korábbi változatnál földtanilag hitelesebb alapon nyugszik.</a:t>
            </a:r>
          </a:p>
          <a:p>
            <a:pPr marL="800100" lvl="1" indent="-342900" algn="just">
              <a:spcAft>
                <a:spcPts val="1200"/>
              </a:spcAft>
              <a:buFont typeface="+mj-lt"/>
              <a:buAutoNum type="alphaLcParenR"/>
            </a:pPr>
            <a:r>
              <a:rPr lang="hu-HU" sz="1400" dirty="0" smtClean="0"/>
              <a:t>ahol </a:t>
            </a:r>
            <a:r>
              <a:rPr lang="hu-HU" sz="1400" dirty="0"/>
              <a:t>az újabb jelentős regionális értékelések, tanulmányok, projektek azt jelezték, hogy </a:t>
            </a:r>
            <a:r>
              <a:rPr lang="hu-HU" sz="1400" dirty="0" smtClean="0"/>
              <a:t>a korábbi </a:t>
            </a:r>
            <a:r>
              <a:rPr lang="hu-HU" sz="1400" dirty="0"/>
              <a:t>víztest-kijelölés szakmailag nem tartható, vagy módosításra szorul (beleértve </a:t>
            </a:r>
            <a:r>
              <a:rPr lang="hu-HU" sz="1400" dirty="0" smtClean="0"/>
              <a:t>a vízbázis </a:t>
            </a:r>
            <a:r>
              <a:rPr lang="hu-HU" sz="1400" dirty="0"/>
              <a:t>védőterületi modelleket is).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hu-HU" sz="1400" dirty="0" smtClean="0"/>
              <a:t>Mindemellett</a:t>
            </a:r>
            <a:r>
              <a:rPr lang="hu-HU" sz="1400" dirty="0"/>
              <a:t>, ahol már jelentkeztek változtatást igénylő jelek, javaslatok, de ezek még </a:t>
            </a:r>
            <a:r>
              <a:rPr lang="hu-HU" sz="1400" dirty="0" smtClean="0"/>
              <a:t>nem kiérleltek</a:t>
            </a:r>
            <a:r>
              <a:rPr lang="hu-HU" sz="1400" dirty="0"/>
              <a:t>, és a területen tapasztalt szakértők szerint még további vizsgálatokat igényel, </a:t>
            </a:r>
            <a:r>
              <a:rPr lang="hu-HU" sz="1400" dirty="0" smtClean="0"/>
              <a:t>ott egyenlőre </a:t>
            </a:r>
            <a:r>
              <a:rPr lang="hu-HU" sz="1400" dirty="0"/>
              <a:t>még ne legyen változtatás.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hu-HU" sz="1400" dirty="0" smtClean="0"/>
              <a:t>Konzultációs </a:t>
            </a:r>
            <a:r>
              <a:rPr lang="hu-HU" sz="1400" dirty="0"/>
              <a:t>megbeszélések segítségével széles körű szakma bevonása, területi </a:t>
            </a:r>
            <a:r>
              <a:rPr lang="hu-HU" sz="1400" dirty="0" smtClean="0"/>
              <a:t>ismeretek összegyűjtése.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7726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Felszín alatti Víztesteket érintő változások az ÉMVIZIG működési területén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47989" y="1340768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dirty="0" smtClean="0"/>
              <a:t>A </a:t>
            </a:r>
            <a:r>
              <a:rPr lang="hu-HU" dirty="0"/>
              <a:t>felszín alatti víztestek lehatárolásának módszere nem változott az első VGT óta, de a rendelkezésre álló újabb információk alapján </a:t>
            </a:r>
            <a:r>
              <a:rPr lang="hu-HU" b="1" dirty="0">
                <a:solidFill>
                  <a:srgbClr val="FF0000"/>
                </a:solidFill>
              </a:rPr>
              <a:t>28 víztest határa módosult, de nem változott a víztestek darabszáma.</a:t>
            </a:r>
            <a:r>
              <a:rPr lang="hu-HU" dirty="0"/>
              <a:t> Elsősorban a karszt víztestek rétege változott meg (18 db), jelentősebb módosítások történtek még a porózus termál víztesteken (6 db), a többi rétegben nem számottevőek a </a:t>
            </a:r>
            <a:r>
              <a:rPr lang="hu-HU" dirty="0" smtClean="0"/>
              <a:t>javítások (részletesebben VGT2 1-5. háttéranyaga). </a:t>
            </a:r>
          </a:p>
          <a:p>
            <a:pPr algn="just"/>
            <a:endParaRPr lang="hu-HU" dirty="0" smtClean="0"/>
          </a:p>
          <a:p>
            <a:pPr algn="just"/>
            <a:endParaRPr lang="hu-HU" dirty="0"/>
          </a:p>
          <a:p>
            <a:pPr algn="just"/>
            <a:r>
              <a:rPr lang="hu-HU" b="1" u="sng" dirty="0" smtClean="0"/>
              <a:t>ÉMVIZIG működési területét érintő változások:</a:t>
            </a:r>
          </a:p>
          <a:p>
            <a:pPr algn="just"/>
            <a:endParaRPr lang="hu-HU" b="1" u="sng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hu-HU" dirty="0" smtClean="0"/>
              <a:t>A Mátra sekély </a:t>
            </a:r>
            <a:r>
              <a:rPr lang="hu-HU" dirty="0"/>
              <a:t>hegyvidéki </a:t>
            </a:r>
            <a:r>
              <a:rPr lang="hu-HU" dirty="0" smtClean="0"/>
              <a:t>és hegyvidéki víztesteknél kis </a:t>
            </a:r>
            <a:r>
              <a:rPr lang="hu-HU" dirty="0"/>
              <a:t>mértékű </a:t>
            </a:r>
            <a:r>
              <a:rPr lang="hu-HU" dirty="0" smtClean="0"/>
              <a:t>változtatás a földtan alapján.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hu-HU" dirty="0" smtClean="0"/>
              <a:t>Jelentősebb változtatások a k.2.3, k.2.1, kt.2.5 és kt.2.1 karszt víztestek esetében. </a:t>
            </a:r>
          </a:p>
          <a:p>
            <a:pPr marL="342900" indent="-342900">
              <a:buFont typeface="+mj-lt"/>
              <a:buAutoNum type="arabicPeriod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171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Felszín alatti  karszt Víztesteket érintő változások az ÉMVIZIG működési területén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47989" y="134076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dirty="0" smtClean="0"/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92" y="1412776"/>
            <a:ext cx="7522963" cy="53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1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Felszín alatti  karszt Víztesteket érintő változások az ÉMVIZIG működési területén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47989" y="1340768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dirty="0" smtClean="0"/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179512" y="1484784"/>
            <a:ext cx="88204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u="sng" dirty="0" smtClean="0"/>
              <a:t>Bükki karsztot érintő víztestekben történt változtatások:</a:t>
            </a:r>
          </a:p>
          <a:p>
            <a:pPr marL="228600" indent="-228600" algn="just">
              <a:buFont typeface="+mj-lt"/>
              <a:buAutoNum type="alphaLcParenR"/>
            </a:pPr>
            <a:r>
              <a:rPr lang="hu-HU" sz="1400" dirty="0" smtClean="0">
                <a:solidFill>
                  <a:srgbClr val="FF0000"/>
                </a:solidFill>
              </a:rPr>
              <a:t>kt.2.1 </a:t>
            </a:r>
            <a:r>
              <a:rPr lang="hu-HU" sz="1400" dirty="0">
                <a:solidFill>
                  <a:srgbClr val="FF0000"/>
                </a:solidFill>
              </a:rPr>
              <a:t>Ny-i végződés összeér a kt.1.3-al, földtani alaptérképhez igazítás </a:t>
            </a:r>
            <a:r>
              <a:rPr lang="hu-HU" sz="1400" dirty="0" smtClean="0">
                <a:solidFill>
                  <a:srgbClr val="FF0000"/>
                </a:solidFill>
              </a:rPr>
              <a:t>szükséges</a:t>
            </a:r>
            <a:r>
              <a:rPr lang="hu-HU" sz="1400" dirty="0" smtClean="0"/>
              <a:t>, amelyben </a:t>
            </a:r>
            <a:r>
              <a:rPr lang="hu-HU" sz="1400" dirty="0"/>
              <a:t>a „60-as” </a:t>
            </a:r>
            <a:r>
              <a:rPr lang="hu-HU" sz="1400" dirty="0" err="1"/>
              <a:t>újpaleozoós</a:t>
            </a:r>
            <a:r>
              <a:rPr lang="hu-HU" sz="1400" dirty="0"/>
              <a:t> és </a:t>
            </a:r>
            <a:r>
              <a:rPr lang="hu-HU" sz="1400" dirty="0" err="1"/>
              <a:t>mezozoós</a:t>
            </a:r>
            <a:r>
              <a:rPr lang="hu-HU" sz="1400" dirty="0"/>
              <a:t> képződmények tagolás nélkül a </a:t>
            </a:r>
            <a:r>
              <a:rPr lang="hu-HU" sz="1400" dirty="0" smtClean="0"/>
              <a:t>víztest része </a:t>
            </a:r>
            <a:r>
              <a:rPr lang="hu-HU" sz="1400" dirty="0"/>
              <a:t>(általában </a:t>
            </a:r>
            <a:r>
              <a:rPr lang="hu-HU" sz="1400" dirty="0" err="1"/>
              <a:t>júra</a:t>
            </a:r>
            <a:r>
              <a:rPr lang="hu-HU" sz="1400" dirty="0"/>
              <a:t> pala/magma és karbon palarétegek határolják a bükki karsztot</a:t>
            </a:r>
            <a:r>
              <a:rPr lang="hu-HU" sz="1400" dirty="0" smtClean="0"/>
              <a:t>). K-i </a:t>
            </a:r>
            <a:r>
              <a:rPr lang="hu-HU" sz="1400" dirty="0"/>
              <a:t>határ nem változik (lehet, hogy kisebb a karszt elterjedése, de nincs feltárva, </a:t>
            </a:r>
            <a:r>
              <a:rPr lang="hu-HU" sz="1400" dirty="0" smtClean="0"/>
              <a:t>ezért nem </a:t>
            </a:r>
            <a:r>
              <a:rPr lang="hu-HU" sz="1400" dirty="0"/>
              <a:t>módosítunk).</a:t>
            </a:r>
          </a:p>
          <a:p>
            <a:pPr marL="228600" indent="-228600" algn="just">
              <a:buFont typeface="+mj-lt"/>
              <a:buAutoNum type="alphaLcParenR"/>
            </a:pPr>
            <a:r>
              <a:rPr lang="hu-HU" sz="1400" dirty="0" smtClean="0">
                <a:solidFill>
                  <a:srgbClr val="FF0000"/>
                </a:solidFill>
              </a:rPr>
              <a:t>É-on </a:t>
            </a:r>
            <a:r>
              <a:rPr lang="hu-HU" sz="1400" dirty="0">
                <a:solidFill>
                  <a:srgbClr val="FF0000"/>
                </a:solidFill>
              </a:rPr>
              <a:t>az Upponyi hegység és a Bükk közötti határvonal a Smaragd </a:t>
            </a:r>
            <a:r>
              <a:rPr lang="hu-HU" sz="1400" dirty="0" smtClean="0">
                <a:solidFill>
                  <a:srgbClr val="FF0000"/>
                </a:solidFill>
              </a:rPr>
              <a:t>javaslatára módosul </a:t>
            </a:r>
            <a:r>
              <a:rPr lang="hu-HU" sz="1400" dirty="0"/>
              <a:t>a Perm/Triász közötti határvonalra, ezért a Ny-i keskeny nyúlvány </a:t>
            </a:r>
            <a:r>
              <a:rPr lang="hu-HU" sz="1400" dirty="0" smtClean="0"/>
              <a:t>levágása szükséges</a:t>
            </a:r>
            <a:r>
              <a:rPr lang="hu-HU" sz="1400" dirty="0"/>
              <a:t>, de Mályinka Vízmű forrásfoglalás környéke nem változik (része </a:t>
            </a:r>
            <a:r>
              <a:rPr lang="hu-HU" sz="1400" dirty="0" smtClean="0"/>
              <a:t>a Bükknek</a:t>
            </a:r>
            <a:r>
              <a:rPr lang="hu-HU" sz="1400" dirty="0"/>
              <a:t>). Továbbá </a:t>
            </a:r>
            <a:r>
              <a:rPr lang="hu-HU" sz="1400" dirty="0">
                <a:solidFill>
                  <a:srgbClr val="FF0000"/>
                </a:solidFill>
              </a:rPr>
              <a:t>levágásra kerül az északi perem (MFGI térkép szerint), </a:t>
            </a:r>
            <a:r>
              <a:rPr lang="hu-HU" sz="1400" dirty="0" smtClean="0">
                <a:solidFill>
                  <a:srgbClr val="FF0000"/>
                </a:solidFill>
              </a:rPr>
              <a:t>így termálkarszt </a:t>
            </a:r>
            <a:r>
              <a:rPr lang="hu-HU" sz="1400" dirty="0">
                <a:solidFill>
                  <a:srgbClr val="FF0000"/>
                </a:solidFill>
              </a:rPr>
              <a:t>É-on nincsen.</a:t>
            </a:r>
          </a:p>
          <a:p>
            <a:pPr marL="228600" indent="-228600" algn="just">
              <a:buFont typeface="+mj-lt"/>
              <a:buAutoNum type="alphaLcParenR"/>
            </a:pPr>
            <a:r>
              <a:rPr lang="hu-HU" sz="1400" dirty="0" smtClean="0">
                <a:solidFill>
                  <a:srgbClr val="FF0000"/>
                </a:solidFill>
              </a:rPr>
              <a:t>kt.2.5 </a:t>
            </a:r>
            <a:r>
              <a:rPr lang="hu-HU" sz="1400" dirty="0">
                <a:solidFill>
                  <a:srgbClr val="FF0000"/>
                </a:solidFill>
              </a:rPr>
              <a:t>elméletileg a lehatárolás nem változik, azonban az új földtani térkép alapján </a:t>
            </a:r>
            <a:r>
              <a:rPr lang="hu-HU" sz="1400" dirty="0" smtClean="0">
                <a:solidFill>
                  <a:srgbClr val="FF0000"/>
                </a:solidFill>
              </a:rPr>
              <a:t>a Darnó-vonal </a:t>
            </a:r>
            <a:r>
              <a:rPr lang="hu-HU" sz="1400" dirty="0">
                <a:solidFill>
                  <a:srgbClr val="FF0000"/>
                </a:solidFill>
              </a:rPr>
              <a:t>lefutása más</a:t>
            </a:r>
            <a:r>
              <a:rPr lang="hu-HU" sz="1400" dirty="0"/>
              <a:t>, ÉNy-felé kb. 5 fokkal elfordul. GIS </a:t>
            </a:r>
            <a:r>
              <a:rPr lang="hu-HU" sz="1400" dirty="0" err="1"/>
              <a:t>fedvény</a:t>
            </a:r>
            <a:r>
              <a:rPr lang="hu-HU" sz="1400" dirty="0"/>
              <a:t> </a:t>
            </a:r>
            <a:r>
              <a:rPr lang="hu-HU" sz="1400" dirty="0" smtClean="0"/>
              <a:t>ellenőrzése szükséges</a:t>
            </a:r>
            <a:r>
              <a:rPr lang="hu-HU" sz="1400" dirty="0"/>
              <a:t>, hogy mi okozza az eltérést. A </a:t>
            </a:r>
            <a:r>
              <a:rPr lang="hu-HU" sz="1400" dirty="0">
                <a:solidFill>
                  <a:srgbClr val="FF0000"/>
                </a:solidFill>
              </a:rPr>
              <a:t>Darnó-vonal elhelyezkedésének, a </a:t>
            </a:r>
            <a:r>
              <a:rPr lang="hu-HU" sz="1400" dirty="0" smtClean="0">
                <a:solidFill>
                  <a:srgbClr val="FF0000"/>
                </a:solidFill>
              </a:rPr>
              <a:t>víztest határának </a:t>
            </a:r>
            <a:r>
              <a:rPr lang="hu-HU" sz="1400" dirty="0">
                <a:solidFill>
                  <a:srgbClr val="FF0000"/>
                </a:solidFill>
              </a:rPr>
              <a:t>és a kijelölt védőidom határának összhangban kell lennie. </a:t>
            </a:r>
            <a:r>
              <a:rPr lang="hu-HU" sz="1400" dirty="0"/>
              <a:t>Ny-i </a:t>
            </a:r>
            <a:r>
              <a:rPr lang="hu-HU" sz="1400" dirty="0" smtClean="0"/>
              <a:t>kiterjedés, alak </a:t>
            </a:r>
            <a:r>
              <a:rPr lang="hu-HU" sz="1400" dirty="0"/>
              <a:t>változatlan. (Megj.: fedett földtani térkép alapján is a régi kijelölés nem jó, </a:t>
            </a:r>
            <a:r>
              <a:rPr lang="hu-HU" sz="1400" dirty="0" smtClean="0"/>
              <a:t>javítani kellene</a:t>
            </a:r>
            <a:r>
              <a:rPr lang="hu-HU" sz="1400" dirty="0"/>
              <a:t>. VIZIG által utólag megküldött új modell alapján a védőidom nem metszi </a:t>
            </a:r>
            <a:r>
              <a:rPr lang="hu-HU" sz="1400" dirty="0" smtClean="0"/>
              <a:t>a Darnó-vonalat</a:t>
            </a:r>
            <a:r>
              <a:rPr lang="hu-HU" sz="1400" dirty="0"/>
              <a:t>, a jelenleg érvényes kijelölési határozatban a Darnó-vonalat nem </a:t>
            </a:r>
            <a:r>
              <a:rPr lang="hu-HU" sz="1400" dirty="0" smtClean="0"/>
              <a:t>jelölik meg </a:t>
            </a:r>
            <a:r>
              <a:rPr lang="hu-HU" sz="1400" dirty="0"/>
              <a:t>határvonalként, viszont a műszaki dokumentációban a koncentrikus </a:t>
            </a:r>
            <a:r>
              <a:rPr lang="hu-HU" sz="1400" dirty="0" smtClean="0"/>
              <a:t>köröket lemetszi </a:t>
            </a:r>
            <a:r>
              <a:rPr lang="hu-HU" sz="1400" dirty="0"/>
              <a:t>a Darnó-vonal, tehát végeredményben nem lóg ki a védőidom a víztestből, </a:t>
            </a:r>
            <a:r>
              <a:rPr lang="hu-HU" sz="1400" dirty="0" smtClean="0"/>
              <a:t>ha a </a:t>
            </a:r>
            <a:r>
              <a:rPr lang="hu-HU" sz="1400" dirty="0"/>
              <a:t>határ jó helyre kerül.)</a:t>
            </a:r>
          </a:p>
          <a:p>
            <a:pPr marL="228600" indent="-228600" algn="just">
              <a:buFont typeface="+mj-lt"/>
              <a:buAutoNum type="alphaLcParenR"/>
            </a:pPr>
            <a:r>
              <a:rPr lang="hu-HU" sz="1400" dirty="0" smtClean="0">
                <a:solidFill>
                  <a:srgbClr val="FF0000"/>
                </a:solidFill>
              </a:rPr>
              <a:t>k.2.1 </a:t>
            </a:r>
            <a:r>
              <a:rPr lang="hu-HU" sz="1400" dirty="0">
                <a:solidFill>
                  <a:srgbClr val="FF0000"/>
                </a:solidFill>
              </a:rPr>
              <a:t>és k.2.3 közötti határvonal a Smaragd modellezései alapján módosul </a:t>
            </a:r>
            <a:r>
              <a:rPr lang="hu-HU" sz="1400" dirty="0"/>
              <a:t>(</a:t>
            </a:r>
            <a:r>
              <a:rPr lang="hu-HU" sz="1400" dirty="0" smtClean="0"/>
              <a:t>Miskolc, Kács-Sály </a:t>
            </a:r>
            <a:r>
              <a:rPr lang="hu-HU" sz="1400" dirty="0"/>
              <a:t>források keleti, Szalajka, Eger források nyugati vízgyűjtőn</a:t>
            </a:r>
            <a:r>
              <a:rPr lang="hu-HU" sz="1400" dirty="0" smtClean="0"/>
              <a:t>).</a:t>
            </a:r>
          </a:p>
          <a:p>
            <a:pPr marL="228600" indent="-228600" algn="just">
              <a:buFont typeface="+mj-lt"/>
              <a:buAutoNum type="alphaLcParenR"/>
            </a:pPr>
            <a:r>
              <a:rPr lang="hu-HU" sz="1400" dirty="0" smtClean="0">
                <a:solidFill>
                  <a:srgbClr val="FF0000"/>
                </a:solidFill>
              </a:rPr>
              <a:t>Termál/hideg </a:t>
            </a:r>
            <a:r>
              <a:rPr lang="hu-HU" sz="1400" dirty="0">
                <a:solidFill>
                  <a:srgbClr val="FF0000"/>
                </a:solidFill>
              </a:rPr>
              <a:t>határ a Smaragd javaslata alapján a Ny-on a Bükkszéki </a:t>
            </a:r>
            <a:r>
              <a:rPr lang="hu-HU" sz="1400" dirty="0" smtClean="0">
                <a:solidFill>
                  <a:srgbClr val="FF0000"/>
                </a:solidFill>
              </a:rPr>
              <a:t>víztest metszéspontba </a:t>
            </a:r>
            <a:r>
              <a:rPr lang="hu-HU" sz="1400" dirty="0">
                <a:solidFill>
                  <a:srgbClr val="FF0000"/>
                </a:solidFill>
              </a:rPr>
              <a:t>felkanyarodik, azaz a fedett karszt területén meleg, D-en </a:t>
            </a:r>
            <a:r>
              <a:rPr lang="hu-HU" sz="1400" dirty="0" smtClean="0">
                <a:solidFill>
                  <a:srgbClr val="FF0000"/>
                </a:solidFill>
              </a:rPr>
              <a:t>Smaragd </a:t>
            </a:r>
            <a:r>
              <a:rPr lang="hu-HU" sz="1400" dirty="0">
                <a:solidFill>
                  <a:srgbClr val="FF0000"/>
                </a:solidFill>
              </a:rPr>
              <a:t>modell szerint módosul,</a:t>
            </a:r>
            <a:r>
              <a:rPr lang="hu-HU" sz="1400" dirty="0"/>
              <a:t> K-en változatlan (közös pont a Miskolctapolcai források/kút</a:t>
            </a:r>
            <a:r>
              <a:rPr lang="hu-HU" sz="1400" dirty="0" smtClean="0"/>
              <a:t>. </a:t>
            </a:r>
            <a:endParaRPr lang="hu-HU" sz="1400" dirty="0"/>
          </a:p>
          <a:p>
            <a:pPr marL="228600" indent="-228600" algn="just">
              <a:buFont typeface="+mj-lt"/>
              <a:buAutoNum type="alphaLcParenR"/>
            </a:pPr>
            <a:r>
              <a:rPr lang="hu-HU" sz="1400" dirty="0" smtClean="0">
                <a:solidFill>
                  <a:srgbClr val="FF0000"/>
                </a:solidFill>
              </a:rPr>
              <a:t>Bükk </a:t>
            </a:r>
            <a:r>
              <a:rPr lang="hu-HU" sz="1400" dirty="0">
                <a:solidFill>
                  <a:srgbClr val="FF0000"/>
                </a:solidFill>
              </a:rPr>
              <a:t>vízgyűjtők/termál határ pontosítása (Smaragd regionális modell alapján</a:t>
            </a:r>
            <a:r>
              <a:rPr lang="hu-HU" sz="1400" dirty="0" smtClean="0"/>
              <a:t>).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42689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156575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cap="none" dirty="0" smtClean="0">
                <a:latin typeface="Arial" charset="0"/>
                <a:cs typeface="Arial" charset="0"/>
              </a:rPr>
              <a:t>FELSZÍN ALATTI VÍZTESTEK</a:t>
            </a:r>
            <a:br>
              <a:rPr lang="hu-HU" cap="none" dirty="0" smtClean="0">
                <a:latin typeface="Arial" charset="0"/>
                <a:cs typeface="Arial" charset="0"/>
              </a:rPr>
            </a:br>
            <a:r>
              <a:rPr lang="hu-HU" cap="none" dirty="0" smtClean="0">
                <a:latin typeface="Arial" charset="0"/>
                <a:cs typeface="Arial" charset="0"/>
              </a:rPr>
              <a:t>sekély porózus és hegyvidéki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4" y="908050"/>
            <a:ext cx="7419615" cy="5251633"/>
          </a:xfrm>
          <a:prstGeom prst="rect">
            <a:avLst/>
          </a:prstGeom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33082"/>
              </p:ext>
            </p:extLst>
          </p:nvPr>
        </p:nvGraphicFramePr>
        <p:xfrm>
          <a:off x="827584" y="5229200"/>
          <a:ext cx="7941568" cy="1429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7476"/>
                <a:gridCol w="1304187"/>
                <a:gridCol w="2629076"/>
                <a:gridCol w="2680829"/>
              </a:tblGrid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Vízgyűjtő alegység kódja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Vízgyűjtő alegység neve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Az alegységhez tartozó felszín alatti víztest kódja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Az alegységhez tartozó felszín alatti víztest neve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2-4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Bodrogköz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sp.2.5.2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Bodrogköz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2-5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Tokaj-hegyalja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sh.2.7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Zempléni-hegység - Bodrog-vízgyűjtő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Hernád-Takta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sp.2.7.1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Cserehát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Hernád-Takta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sp.2.8.1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Sajó-Hernád-völgy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Hernád-Takta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sh.2.6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Zempléni-hegység - Hernád-vízgyűjtő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2-6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Sajó a Bódvával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sh.2.5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Bükk, Borsodi-dombság - Sajó-vízgyűjtő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2-8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és Borsodi Mezőség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sh.2.4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Bükk - Tisza-vízgyűjtő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2-11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sp.2.9.1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Éészaki-középhegység peremvidék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2-11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sh.2.2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Mátra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75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2-11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sh.2.3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Hevesi-dombság - Tarna-vízgyűjtő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8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156575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hu-HU" cap="none" dirty="0" smtClean="0">
                <a:latin typeface="Arial" charset="0"/>
                <a:cs typeface="Arial" charset="0"/>
              </a:rPr>
              <a:t>FELSZÍN ALATTI VÍZTESTEK</a:t>
            </a:r>
            <a:br>
              <a:rPr lang="hu-HU" cap="none" dirty="0" smtClean="0">
                <a:latin typeface="Arial" charset="0"/>
                <a:cs typeface="Arial" charset="0"/>
              </a:rPr>
            </a:br>
            <a:r>
              <a:rPr lang="hu-HU" cap="none" dirty="0" smtClean="0">
                <a:latin typeface="Arial" charset="0"/>
                <a:cs typeface="Arial" charset="0"/>
              </a:rPr>
              <a:t>porózus és hegyvidéki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420560" cy="5252303"/>
          </a:xfrm>
          <a:prstGeom prst="rect">
            <a:avLst/>
          </a:prstGeom>
        </p:spPr>
      </p:pic>
      <p:graphicFrame>
        <p:nvGraphicFramePr>
          <p:cNvPr id="3" name="Tábláza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320965"/>
              </p:ext>
            </p:extLst>
          </p:nvPr>
        </p:nvGraphicFramePr>
        <p:xfrm>
          <a:off x="755576" y="5229200"/>
          <a:ext cx="7921698" cy="1429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4154"/>
                <a:gridCol w="1300925"/>
                <a:gridCol w="2622498"/>
                <a:gridCol w="2674121"/>
              </a:tblGrid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Vízgyűjtő alegység kódja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Vízgyűjtő alegység neve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>
                          <a:effectLst/>
                        </a:rPr>
                        <a:t>Az alegységhez tartozó felszín alatti víztest kódja</a:t>
                      </a:r>
                      <a:endParaRPr lang="hu-HU" sz="800" b="1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b="1" u="none" strike="noStrike" dirty="0">
                          <a:effectLst/>
                        </a:rPr>
                        <a:t>Az alegységhez tartozó felszín alatti víztest neve</a:t>
                      </a:r>
                      <a:endParaRPr lang="hu-HU" sz="800" b="1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2-4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Bodrogköz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p.2.5.2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Bodrogköz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2-5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Tokaj-hegyalja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Zempléni-hegység - Bodrog-vízgyűjtő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Hernád-Takta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p.2.8.1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Sajó-Hernád-völgy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Hernád-Takta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h.2.6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Zempléni-hegység - Hernád-vízgyűjtő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2-7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Hernád-Takta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h.2.8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Cserehát - Hernád-vízgyűjtő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2-6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Sajó a Bódvával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h.2.5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Bükk, Borsodi-dombság - Sajó-, Hernád-vízgyűjtő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2-8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és Borsodi Mezőség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h.2.4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Bükk - Tisza-vízgyűjtő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2-11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p.2.9.1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Északi-középhegység peremvidék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2-11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h.2.2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Mátra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  <a:tr h="118462"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2-11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Tarna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>
                          <a:effectLst/>
                        </a:rPr>
                        <a:t>h.2.3</a:t>
                      </a:r>
                      <a:endParaRPr lang="hu-HU" sz="800" b="0" i="0" u="none" strike="noStrike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800" u="none" strike="noStrike" dirty="0">
                          <a:effectLst/>
                        </a:rPr>
                        <a:t>Hevesi-dombság - Tarna-vízgyűjtő</a:t>
                      </a:r>
                      <a:endParaRPr lang="hu-HU" sz="800" b="0" i="0" u="none" strike="noStrike" dirty="0">
                        <a:effectLst/>
                        <a:latin typeface="Arial"/>
                      </a:endParaRPr>
                    </a:p>
                  </a:txBody>
                  <a:tcPr marL="8047" marR="8047" marT="804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2182</Words>
  <Application>Microsoft Office PowerPoint</Application>
  <PresentationFormat>Diavetítés a képernyőre (4:3 oldalarány)</PresentationFormat>
  <Paragraphs>355</Paragraphs>
  <Slides>28</Slides>
  <Notes>19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Office-téma</vt:lpstr>
      <vt:lpstr>Felszín alatti vizek a 2. Vízgyűjtő-gazdálkodási tervben   területi FÓRUM Miskolc, 2015. augusztus 10.   Előadó: lainé-timmer ágnes</vt:lpstr>
      <vt:lpstr>Felszín alatti Víztestek és típusaik</vt:lpstr>
      <vt:lpstr>Felszín alatti Víztestek a VGT1-ben</vt:lpstr>
      <vt:lpstr>Felszín alatti Víztestek felülvizsgálata</vt:lpstr>
      <vt:lpstr>Felszín alatti Víztesteket érintő változások az ÉMVIZIG működési területén</vt:lpstr>
      <vt:lpstr>Felszín alatti  karszt Víztesteket érintő változások az ÉMVIZIG működési területén</vt:lpstr>
      <vt:lpstr>Felszín alatti  karszt Víztesteket érintő változások az ÉMVIZIG működési területén</vt:lpstr>
      <vt:lpstr>FELSZÍN ALATTI VÍZTESTEK sekély porózus és hegyvidéki</vt:lpstr>
      <vt:lpstr>FELSZÍN ALATTI VÍZTESTEK porózus és hegyvidéki</vt:lpstr>
      <vt:lpstr>FELSZÍN ALATTI VÍZTESTEK karszt</vt:lpstr>
      <vt:lpstr>FELSZÍN ALATTI VÍZTESTEK porózus termál</vt:lpstr>
      <vt:lpstr>A felszín alatti vizeket érintő jelentős terhelések, hatásuk, és intézkedések </vt:lpstr>
      <vt:lpstr>Terhelés 1: Felszín alatti Vízkivételek </vt:lpstr>
      <vt:lpstr>Jelentős terhelések azonosítása</vt:lpstr>
      <vt:lpstr>PowerPoint bemutató</vt:lpstr>
      <vt:lpstr>Felszín alatti Vízkivételek hatása</vt:lpstr>
      <vt:lpstr>PowerPoint bemutató</vt:lpstr>
      <vt:lpstr>PowerPoint bemutató</vt:lpstr>
      <vt:lpstr>PowerPoint bemutató</vt:lpstr>
      <vt:lpstr>PowerPoint bemutató</vt:lpstr>
      <vt:lpstr>Terhelés 2: A felszín alatti vizek kémiai állapotát befolyásoló terhelések</vt:lpstr>
      <vt:lpstr>Ivóvízbázisok veszélyeztetettsége</vt:lpstr>
      <vt:lpstr>Intézkedések A Vízkivételek fenntarthatóságának érdekében</vt:lpstr>
      <vt:lpstr>Intézkedések a pontszerű terhelések csökkentésére</vt:lpstr>
      <vt:lpstr>Intézkedések a Mezőgazdasági eredetű tápanyagszennyezés csökkentésére</vt:lpstr>
      <vt:lpstr>Településekről, épített infrastruktúrából és a közlekedésből származó szennyezések megelőzése és szabályozása</vt:lpstr>
      <vt:lpstr>Intézkedések ivóvízbázisaink érdekében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Lainé Timmer Ágnes</cp:lastModifiedBy>
  <cp:revision>155</cp:revision>
  <cp:lastPrinted>2015-08-07T07:46:14Z</cp:lastPrinted>
  <dcterms:created xsi:type="dcterms:W3CDTF">2014-03-03T11:13:53Z</dcterms:created>
  <dcterms:modified xsi:type="dcterms:W3CDTF">2015-08-11T11:12:18Z</dcterms:modified>
</cp:coreProperties>
</file>